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</p:sldIdLst>
  <p:sldSz cy="6858000" cx="12192000"/>
  <p:notesSz cx="6858000" cy="9144000"/>
  <p:embeddedFontLst>
    <p:embeddedFont>
      <p:font typeface="Arial Narrow"/>
      <p:regular r:id="rId16"/>
      <p:bold r:id="rId17"/>
      <p:italic r:id="rId18"/>
      <p:boldItalic r:id="rId1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20" roundtripDataSignature="AMtx7mjWdhc0CgJuXBHGCxKyL/UQgVqnL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customschemas.google.com/relationships/presentationmetadata" Target="metadata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font" Target="fonts/ArialNarrow-bold.fntdata"/><Relationship Id="rId16" Type="http://schemas.openxmlformats.org/officeDocument/2006/relationships/font" Target="fonts/ArialNarrow-regular.fntdata"/><Relationship Id="rId5" Type="http://schemas.openxmlformats.org/officeDocument/2006/relationships/slide" Target="slides/slide1.xml"/><Relationship Id="rId19" Type="http://schemas.openxmlformats.org/officeDocument/2006/relationships/font" Target="fonts/ArialNarrow-boldItalic.fntdata"/><Relationship Id="rId6" Type="http://schemas.openxmlformats.org/officeDocument/2006/relationships/slide" Target="slides/slide2.xml"/><Relationship Id="rId18" Type="http://schemas.openxmlformats.org/officeDocument/2006/relationships/font" Target="fonts/ArialNarrow-italic.fntdata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4" name="Google Shape;214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0" name="Google Shape;220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" name="Google Shape;101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" name="Google Shape;126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3" name="Google Shape;153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" name="Google Shape;159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3" name="Google Shape;183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" name="Google Shape;190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7" name="Google Shape;197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oogle Shape;19;p13"/>
          <p:cNvPicPr preferRelativeResize="0"/>
          <p:nvPr/>
        </p:nvPicPr>
        <p:blipFill rotWithShape="1">
          <a:blip r:embed="rId2">
            <a:alphaModFix/>
          </a:blip>
          <a:srcRect b="871" l="0" r="0" t="714"/>
          <a:stretch/>
        </p:blipFill>
        <p:spPr>
          <a:xfrm>
            <a:off x="0" y="-27210"/>
            <a:ext cx="12192000" cy="6772325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20;p13"/>
          <p:cNvSpPr txBox="1"/>
          <p:nvPr>
            <p:ph type="ctrTitle"/>
          </p:nvPr>
        </p:nvSpPr>
        <p:spPr>
          <a:xfrm>
            <a:off x="1524000" y="2114723"/>
            <a:ext cx="9144000" cy="139524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 Narrow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13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22"/>
          <p:cNvSpPr txBox="1"/>
          <p:nvPr>
            <p:ph type="title"/>
          </p:nvPr>
        </p:nvSpPr>
        <p:spPr>
          <a:xfrm>
            <a:off x="838200" y="136525"/>
            <a:ext cx="9925878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2"/>
          <p:cNvSpPr txBox="1"/>
          <p:nvPr>
            <p:ph idx="1" type="body"/>
          </p:nvPr>
        </p:nvSpPr>
        <p:spPr>
          <a:xfrm rot="5400000">
            <a:off x="3732567" y="-1264350"/>
            <a:ext cx="4546946" cy="103356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2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2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2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82" name="Google Shape;82;p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173880" y="0"/>
            <a:ext cx="1018120" cy="11278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23"/>
          <p:cNvSpPr txBox="1"/>
          <p:nvPr>
            <p:ph type="title"/>
          </p:nvPr>
        </p:nvSpPr>
        <p:spPr>
          <a:xfrm rot="5400000">
            <a:off x="7043471" y="2046554"/>
            <a:ext cx="5811838" cy="24489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23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" name="Google Shape;86;p2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" name="Google Shape;87;p2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2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89" name="Google Shape;89;p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173880" y="0"/>
            <a:ext cx="1018120" cy="11278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>
  <p:cSld name="Title and Content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4"/>
          <p:cNvSpPr txBox="1"/>
          <p:nvPr>
            <p:ph type="ctrTitle"/>
          </p:nvPr>
        </p:nvSpPr>
        <p:spPr>
          <a:xfrm>
            <a:off x="934279" y="120677"/>
            <a:ext cx="9681170" cy="112821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 Narrow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14"/>
          <p:cNvSpPr txBox="1"/>
          <p:nvPr>
            <p:ph idx="1" type="subTitle"/>
          </p:nvPr>
        </p:nvSpPr>
        <p:spPr>
          <a:xfrm>
            <a:off x="934278" y="1625691"/>
            <a:ext cx="10637611" cy="46287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25" name="Google Shape;25;p14"/>
          <p:cNvSpPr/>
          <p:nvPr/>
        </p:nvSpPr>
        <p:spPr>
          <a:xfrm>
            <a:off x="0" y="0"/>
            <a:ext cx="409903" cy="6589986"/>
          </a:xfrm>
          <a:prstGeom prst="rect">
            <a:avLst/>
          </a:prstGeom>
          <a:solidFill>
            <a:srgbClr val="FEE599"/>
          </a:solidFill>
          <a:ln cap="flat" cmpd="sng" w="12700">
            <a:solidFill>
              <a:srgbClr val="FEE59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939393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>
  <p:cSld name="Picture with Caption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15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 Narrow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15"/>
          <p:cNvSpPr/>
          <p:nvPr>
            <p:ph idx="2" type="pic"/>
          </p:nvPr>
        </p:nvSpPr>
        <p:spPr>
          <a:xfrm>
            <a:off x="5180012" y="1247361"/>
            <a:ext cx="6172200" cy="4796709"/>
          </a:xfrm>
          <a:prstGeom prst="rect">
            <a:avLst/>
          </a:prstGeom>
          <a:noFill/>
          <a:ln>
            <a:noFill/>
          </a:ln>
        </p:spPr>
      </p:sp>
      <p:sp>
        <p:nvSpPr>
          <p:cNvPr id="29" name="Google Shape;29;p15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30" name="Google Shape;30;p1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1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6"/>
          <p:cNvSpPr txBox="1"/>
          <p:nvPr>
            <p:ph type="title"/>
          </p:nvPr>
        </p:nvSpPr>
        <p:spPr>
          <a:xfrm>
            <a:off x="1152939" y="151179"/>
            <a:ext cx="9886122" cy="83821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6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16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1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1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40" name="Google Shape;40;p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173880" y="0"/>
            <a:ext cx="1018120" cy="11278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7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 Narrow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7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44" name="Google Shape;44;p1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1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1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47" name="Google Shape;47;p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12172" y="1233376"/>
            <a:ext cx="10967655" cy="975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8"/>
          <p:cNvSpPr txBox="1"/>
          <p:nvPr>
            <p:ph type="title"/>
          </p:nvPr>
        </p:nvSpPr>
        <p:spPr>
          <a:xfrm>
            <a:off x="838200" y="188914"/>
            <a:ext cx="10335680" cy="6170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18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1" name="Google Shape;51;p18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2" name="Google Shape;52;p18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3" name="Google Shape;53;p18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4" name="Google Shape;54;p1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1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9"/>
          <p:cNvSpPr txBox="1"/>
          <p:nvPr>
            <p:ph type="title"/>
          </p:nvPr>
        </p:nvSpPr>
        <p:spPr>
          <a:xfrm>
            <a:off x="838200" y="285613"/>
            <a:ext cx="10010869" cy="6685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62" name="Google Shape;62;p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173880" y="0"/>
            <a:ext cx="1018120" cy="11278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2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2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2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67" name="Google Shape;67;p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173880" y="0"/>
            <a:ext cx="1018120" cy="11278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1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 Narrow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1"/>
          <p:cNvSpPr txBox="1"/>
          <p:nvPr>
            <p:ph idx="1" type="body"/>
          </p:nvPr>
        </p:nvSpPr>
        <p:spPr>
          <a:xfrm>
            <a:off x="5067300" y="1127858"/>
            <a:ext cx="6172200" cy="47411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71" name="Google Shape;71;p21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72" name="Google Shape;72;p2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2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2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75" name="Google Shape;75;p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173880" y="0"/>
            <a:ext cx="1018120" cy="11278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9.xml"/><Relationship Id="rId10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0.xml"/><Relationship Id="rId1" Type="http://schemas.openxmlformats.org/officeDocument/2006/relationships/image" Target="../media/image2.png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9" Type="http://schemas.openxmlformats.org/officeDocument/2006/relationships/slideLayout" Target="../slideLayouts/slideLayout7.xml"/><Relationship Id="rId14" Type="http://schemas.openxmlformats.org/officeDocument/2006/relationships/theme" Target="../theme/theme1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DDEAF6"/>
            </a:gs>
            <a:gs pos="4000">
              <a:srgbClr val="DDEAF6"/>
            </a:gs>
            <a:gs pos="74000">
              <a:srgbClr val="B3D1EC"/>
            </a:gs>
            <a:gs pos="83000">
              <a:srgbClr val="B3D1EC"/>
            </a:gs>
            <a:gs pos="100000">
              <a:srgbClr val="CCE0F2"/>
            </a:gs>
          </a:gsLst>
          <a:lin ang="5400000" scaled="0"/>
        </a:gra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2"/>
          <p:cNvSpPr txBox="1"/>
          <p:nvPr>
            <p:ph type="title"/>
          </p:nvPr>
        </p:nvSpPr>
        <p:spPr>
          <a:xfrm>
            <a:off x="838200" y="365125"/>
            <a:ext cx="10335680" cy="76712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 Narrow"/>
              <a:buNone/>
              <a:defRPr b="0" i="0" sz="4400" u="none" cap="none" strike="noStrik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2"/>
          <p:cNvSpPr txBox="1"/>
          <p:nvPr>
            <p:ph idx="1" type="body"/>
          </p:nvPr>
        </p:nvSpPr>
        <p:spPr>
          <a:xfrm>
            <a:off x="838200" y="1630017"/>
            <a:ext cx="10335680" cy="454694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5" name="Google Shape;15;p12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11173880" y="4388"/>
            <a:ext cx="1018120" cy="11278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6;p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15285" y="1234815"/>
            <a:ext cx="10967655" cy="9754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15284" y="6307578"/>
            <a:ext cx="10967655" cy="97544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1" Type="http://schemas.openxmlformats.org/officeDocument/2006/relationships/hyperlink" Target="https://fctc.who.int/who-fctc/overview/parties" TargetMode="External"/><Relationship Id="rId10" Type="http://schemas.openxmlformats.org/officeDocument/2006/relationships/hyperlink" Target="https://www.acog.org/clinical/clinical-guidance/committee-opinion/articles/2020/05/tobacco-and-nicotine-cessation-during-pregnancy" TargetMode="External"/><Relationship Id="rId13" Type="http://schemas.openxmlformats.org/officeDocument/2006/relationships/hyperlink" Target="https://gsthr.org/countries/profile/mwi/1/" TargetMode="External"/><Relationship Id="rId12" Type="http://schemas.openxmlformats.org/officeDocument/2006/relationships/hyperlink" Target="https://extranet.who.int/fctcapps/fctcapps/fctc/implementation-database/parties/malawi" TargetMode="Externa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hyperlink" Target="https://www.who.int/news/item/02-07-2024-who-releases-first-ever-clinical-treatment-guideline-for-tobacco-cessation-in-adults" TargetMode="External"/><Relationship Id="rId4" Type="http://schemas.openxmlformats.org/officeDocument/2006/relationships/hyperlink" Target="https://www.adha.org/wp%20content/uploads/2024/07/WHO_Tobacco_Cessation_Clinical_Treatment_Guideline_2024.pdf" TargetMode="External"/><Relationship Id="rId9" Type="http://schemas.openxmlformats.org/officeDocument/2006/relationships/hyperlink" Target="https://pmc.ncbi.nlm.nih.gov/articles/PMC10892798/" TargetMode="External"/><Relationship Id="rId5" Type="http://schemas.openxmlformats.org/officeDocument/2006/relationships/hyperlink" Target="https://www.cdc.gov/tobacco/secondhand-smoke/health.html" TargetMode="External"/><Relationship Id="rId6" Type="http://schemas.openxmlformats.org/officeDocument/2006/relationships/hyperlink" Target="https://www.cdc.gov/diabetes/risk-factors/diabetes-and-smoking.html" TargetMode="External"/><Relationship Id="rId7" Type="http://schemas.openxmlformats.org/officeDocument/2006/relationships/hyperlink" Target="https://www.thelancet.com/article/S0140-6736%2821%2901169-7/fulltext" TargetMode="External"/><Relationship Id="rId8" Type="http://schemas.openxmlformats.org/officeDocument/2006/relationships/hyperlink" Target="https://www.emro.who.int/tfi/quit-now/secondhand-smoke-impacts-health.html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hyperlink" Target="https://www.malawitradeportal.com/en-gb/site/display/80" TargetMode="External"/><Relationship Id="rId4" Type="http://schemas.openxmlformats.org/officeDocument/2006/relationships/hyperlink" Target="https://verixiv.org/articles/2-237" TargetMode="External"/><Relationship Id="rId5" Type="http://schemas.openxmlformats.org/officeDocument/2006/relationships/hyperlink" Target="https://globalactiontoendsmoking.org/research/tobacco-around-the-world/malawi/" TargetMode="Externa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8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"/>
          <p:cNvSpPr txBox="1"/>
          <p:nvPr>
            <p:ph type="ctrTitle"/>
          </p:nvPr>
        </p:nvSpPr>
        <p:spPr>
          <a:xfrm>
            <a:off x="1386929" y="2179948"/>
            <a:ext cx="9944100" cy="90844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 Narrow"/>
              <a:buNone/>
            </a:pPr>
            <a:r>
              <a:rPr b="1" lang="en-US" sz="4800"/>
              <a:t>Health Impacts of Tobacco use </a:t>
            </a:r>
            <a:endParaRPr b="1" sz="4800">
              <a:solidFill>
                <a:schemeClr val="accent1"/>
              </a:solidFill>
            </a:endParaRPr>
          </a:p>
        </p:txBody>
      </p:sp>
      <p:sp>
        <p:nvSpPr>
          <p:cNvPr id="95" name="Google Shape;95;p1"/>
          <p:cNvSpPr txBox="1"/>
          <p:nvPr>
            <p:ph idx="1" type="subTitle"/>
          </p:nvPr>
        </p:nvSpPr>
        <p:spPr>
          <a:xfrm>
            <a:off x="1786979" y="3706294"/>
            <a:ext cx="9144000" cy="77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b="1" lang="en-US">
                <a:latin typeface="Arial Narrow"/>
                <a:ea typeface="Arial Narrow"/>
                <a:cs typeface="Arial Narrow"/>
                <a:sym typeface="Arial Narrow"/>
              </a:rPr>
              <a:t>Foundations of Tobacco cessation </a:t>
            </a:r>
            <a:endParaRPr/>
          </a:p>
        </p:txBody>
      </p:sp>
      <p:sp>
        <p:nvSpPr>
          <p:cNvPr id="96" name="Google Shape;96;p1"/>
          <p:cNvSpPr/>
          <p:nvPr/>
        </p:nvSpPr>
        <p:spPr>
          <a:xfrm>
            <a:off x="4798296" y="4804933"/>
            <a:ext cx="3121367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Alexander Thomas Mboma, MPH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800" u="none" cap="none" strike="noStrike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pic>
        <p:nvPicPr>
          <p:cNvPr id="97" name="Google Shape;97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26197" y="5118130"/>
            <a:ext cx="1137481" cy="1137481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1"/>
          <p:cNvSpPr txBox="1"/>
          <p:nvPr/>
        </p:nvSpPr>
        <p:spPr>
          <a:xfrm>
            <a:off x="547516" y="6255611"/>
            <a:ext cx="425078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Center for Development Management (CDM)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10"/>
          <p:cNvSpPr txBox="1"/>
          <p:nvPr>
            <p:ph idx="4294967295" type="title"/>
          </p:nvPr>
        </p:nvSpPr>
        <p:spPr>
          <a:xfrm>
            <a:off x="2166179" y="191178"/>
            <a:ext cx="6723821" cy="82476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 Narrow"/>
              <a:buNone/>
            </a:pPr>
            <a:r>
              <a:rPr b="1" i="0" lang="en-US" sz="4400" u="none" cap="none" strike="noStrik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Key Takeaways</a:t>
            </a:r>
            <a:endParaRPr b="0" i="0" sz="4400" u="none" cap="none" strike="noStrike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217" name="Google Shape;217;p10"/>
          <p:cNvSpPr txBox="1"/>
          <p:nvPr>
            <p:ph idx="4294967295" type="body"/>
          </p:nvPr>
        </p:nvSpPr>
        <p:spPr>
          <a:xfrm>
            <a:off x="584200" y="1384300"/>
            <a:ext cx="10987689" cy="48701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AutoNum type="arabicPeriod"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Tobacco harms every organ.</a:t>
            </a:r>
            <a:endParaRPr/>
          </a:p>
          <a:p>
            <a:pPr indent="-457200" lvl="1" marL="9144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AutoNum type="arabicPeriod"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Major drivers include cancer, CVD, COPD, TB interactions, and adverse pregnancy outcomes.</a:t>
            </a:r>
            <a:endParaRPr/>
          </a:p>
          <a:p>
            <a:pPr indent="-4572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AutoNum type="arabicPeriod"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Cessation is highly effective when behavioral support is combined with first‑line medications.</a:t>
            </a:r>
            <a:endParaRPr/>
          </a:p>
          <a:p>
            <a:pPr indent="-4572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AutoNum type="arabicPeriod"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Protect non‑smokers.</a:t>
            </a:r>
            <a:endParaRPr/>
          </a:p>
          <a:p>
            <a:pPr indent="-457200" lvl="1" marL="9144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AutoNum type="arabicPeriod"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Implement and enforce 100% smoke‑free policies in indoor public places and workplaces.</a:t>
            </a:r>
            <a:endParaRPr/>
          </a:p>
          <a:p>
            <a:pPr indent="-4572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AutoNum type="arabicPeriod"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Embed brief advice into all clinical touchpoints (NCD, HIV/TB, ANC) in Malawi.</a:t>
            </a:r>
            <a:endParaRPr/>
          </a:p>
          <a:p>
            <a:pPr indent="-4572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AutoNum type="arabicPeriod"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Immediate (Addictions) and Long-term (Cancers, NCDs - Diabetes hypertension).</a:t>
            </a:r>
            <a:endParaRPr/>
          </a:p>
          <a:p>
            <a:pPr indent="-4572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AutoNum type="arabicPeriod"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WHO Very Brief Advice for prevention.</a:t>
            </a:r>
            <a:endParaRPr/>
          </a:p>
          <a:p>
            <a:pPr indent="-4572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AutoNum type="arabicPeriod"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Malawi Policies.</a:t>
            </a:r>
            <a:endParaRPr/>
          </a:p>
          <a:p>
            <a:pPr indent="-457200" lvl="1" marL="9144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AutoNum type="arabicPeriod"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FCTC supports reducing second-hand smoke via proposed smoke-free laws.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11"/>
          <p:cNvSpPr txBox="1"/>
          <p:nvPr>
            <p:ph idx="4294967295" type="title"/>
          </p:nvPr>
        </p:nvSpPr>
        <p:spPr>
          <a:xfrm>
            <a:off x="910111" y="306641"/>
            <a:ext cx="8703789" cy="8134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 Narrow"/>
              <a:buNone/>
            </a:pPr>
            <a:r>
              <a:rPr b="1" i="0" lang="en-US" sz="4000" u="none" cap="none" strike="noStrik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References and further reading materials</a:t>
            </a:r>
            <a:endParaRPr/>
          </a:p>
        </p:txBody>
      </p:sp>
      <p:sp>
        <p:nvSpPr>
          <p:cNvPr id="223" name="Google Shape;223;p11"/>
          <p:cNvSpPr txBox="1"/>
          <p:nvPr>
            <p:ph idx="4294967295" type="body"/>
          </p:nvPr>
        </p:nvSpPr>
        <p:spPr>
          <a:xfrm>
            <a:off x="795811" y="1384300"/>
            <a:ext cx="10515600" cy="49803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AutoNum type="arabicParenR"/>
            </a:pPr>
            <a:r>
              <a:rPr b="0" i="0" lang="en-US" sz="1400" u="none" cap="none" strike="noStrik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World Health Organization. WHO releases first-ever clinical treatment guideline for tobacco cessation in adults. 2 July 2024. </a:t>
            </a:r>
            <a:r>
              <a:rPr b="0" i="0" lang="en-US" sz="1400" u="sng" cap="none" strike="noStrik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https://www.who.int/news/item/02-07-2024-who-releases-first-ever-clinical-treatment-guideline-for-tobacco-cessation-in-adults</a:t>
            </a:r>
            <a:endParaRPr b="0" i="0" sz="1400" u="none" cap="none" strike="noStrike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indent="-228600" lvl="0" marL="2286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AutoNum type="arabicParenR"/>
            </a:pPr>
            <a:r>
              <a:rPr b="0" i="0" lang="en-US" sz="1400" u="none" cap="none" strike="noStrik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World Health Organization. WHO clinical treatment guideline for tobacco cessation in adults (2024). </a:t>
            </a:r>
            <a:r>
              <a:rPr b="0" i="0" lang="en-US" sz="1400" u="sng" cap="none" strike="noStrik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https://www.adha.org/wp content/uploads/2024/07/WHO_Tobacco_Cessation_Clinical_Treatment_Guideline_2024.pdf</a:t>
            </a:r>
            <a:r>
              <a:rPr b="0" i="0" lang="en-US" sz="1400" u="none" cap="none" strike="noStrik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 </a:t>
            </a:r>
            <a:endParaRPr/>
          </a:p>
          <a:p>
            <a:pPr indent="-228600" lvl="0" marL="2286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AutoNum type="arabicParenR"/>
            </a:pPr>
            <a:r>
              <a:rPr b="0" i="0" lang="en-US" sz="1400" u="none" cap="none" strike="noStrik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CDC. Secondhand Smoke: Health Effects (updated Jan 31, 2025). </a:t>
            </a:r>
            <a:r>
              <a:rPr b="0" i="0" lang="en-US" sz="1400" u="sng" cap="none" strike="noStrik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https://www.cdc.gov/tobacco/secondhand-smoke/health.html</a:t>
            </a:r>
            <a:endParaRPr b="0" i="0" sz="1400" u="none" cap="none" strike="noStrike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indent="-228600" lvl="0" marL="2286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AutoNum type="arabicParenR"/>
            </a:pPr>
            <a:r>
              <a:rPr b="0" i="0" lang="en-US" sz="1400" u="none" cap="none" strike="noStrik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CDC. Diabetes and Smoking (updated May 15, 2024). </a:t>
            </a:r>
            <a:r>
              <a:rPr b="0" i="0" lang="en-US" sz="1400" u="sng" cap="none" strike="noStrik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https://www.cdc.gov/diabetes/risk-factors/diabetes-and-smoking.html</a:t>
            </a:r>
            <a:endParaRPr b="0" i="0" sz="1400" u="none" cap="none" strike="noStrike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indent="-228600" lvl="0" marL="2286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AutoNum type="arabicParenR"/>
            </a:pPr>
            <a:r>
              <a:rPr b="0" i="0" lang="en-US" sz="1400" u="none" cap="none" strike="noStrik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Reitsma MB, et al. Spatial, temporal, and demographic patterns in smoking prevalence and attributable disease burden, 1990–2019: GBD 2019. The Lancet. 2021. </a:t>
            </a:r>
            <a:r>
              <a:rPr b="0" i="0" lang="en-US" sz="1400" u="sng" cap="none" strike="noStrik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https://www.thelancet.com/article/S0140-6736%2821%2901169-7/fulltext</a:t>
            </a:r>
            <a:endParaRPr b="0" i="0" sz="1400" u="none" cap="none" strike="noStrike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indent="-228600" lvl="0" marL="2286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AutoNum type="arabicParenR"/>
            </a:pPr>
            <a:r>
              <a:rPr b="0" i="0" lang="en-US" sz="1400" u="none" cap="none" strike="noStrik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WHO EMRO. Second-hand smoke impacts health. </a:t>
            </a:r>
            <a:r>
              <a:rPr b="0" i="0" lang="en-US" sz="1400" u="sng" cap="none" strike="noStrik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  <a:hlinkClick r:id="rId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https://www.emro.who.int/tfi/quit-now/secondhand-smoke-impacts-health.html</a:t>
            </a:r>
            <a:endParaRPr b="0" i="0" sz="1400" u="none" cap="none" strike="noStrike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indent="-228600" lvl="0" marL="2286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AutoNum type="arabicParenR"/>
            </a:pPr>
            <a:r>
              <a:rPr b="0" i="0" lang="en-US" sz="1400" u="none" cap="none" strike="noStrik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Feldman C, et al. Cigarette Smoking as a Risk Factor for Tuberculosis in Adults. 2024. </a:t>
            </a:r>
            <a:r>
              <a:rPr b="0" i="0" lang="en-US" sz="1400" u="sng" cap="none" strike="noStrik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  <a:hlinkClick r:id="rId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https://pmc.ncbi.nlm.nih.gov/articles/PMC10892798/</a:t>
            </a:r>
            <a:endParaRPr b="0" i="0" sz="1400" u="none" cap="none" strike="noStrike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indent="-228600" lvl="0" marL="2286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AutoNum type="arabicParenR"/>
            </a:pPr>
            <a:r>
              <a:rPr b="0" i="0" lang="en-US" sz="1400" u="none" cap="none" strike="noStrik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ACOG Committee Opinion: Tobacco and Nicotine Cessation During Pregnancy (2020). </a:t>
            </a:r>
            <a:r>
              <a:rPr b="0" i="0" lang="en-US" sz="1400" u="sng" cap="none" strike="noStrik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  <a:hlinkClick r:id="rId10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https://www.acog.org/clinical/clinical-guidance/committee-opinion/articles/2020/05/tobacco-and-nicotine-cessation-during-pregnancy</a:t>
            </a:r>
            <a:endParaRPr b="0" i="0" sz="1400" u="none" cap="none" strike="noStrike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indent="-228600" lvl="0" marL="2286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AutoNum type="arabicParenR"/>
            </a:pPr>
            <a:r>
              <a:rPr b="0" i="0" lang="en-US" sz="1400" u="none" cap="none" strike="noStrik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 WHO FCTC — Parties (Malawi ratified 18 Aug 2023; in force 16 Nov 2023). </a:t>
            </a:r>
            <a:r>
              <a:rPr b="0" i="0" lang="en-US" sz="1400" u="sng" cap="none" strike="noStrik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  <a:hlinkClick r:id="rId11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https://fctc.who.int/who-fctc/overview/parties</a:t>
            </a:r>
            <a:endParaRPr b="0" i="0" sz="1400" u="none" cap="none" strike="noStrike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indent="-228600" lvl="0" marL="2286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AutoNum type="arabicParenR"/>
            </a:pPr>
            <a:r>
              <a:rPr b="0" i="0" lang="en-US" sz="1400" u="none" cap="none" strike="noStrik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 WHO FCTC Implementation Database: Malawi country page (reporting 2025). </a:t>
            </a:r>
            <a:r>
              <a:rPr b="0" i="0" lang="en-US" sz="1400" u="sng" cap="none" strike="noStrik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  <a:hlinkClick r:id="rId1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https://extranet.who.int/fctcapps/fctcapps/fctc/implementation-database/parties/malawi</a:t>
            </a:r>
            <a:endParaRPr b="0" i="0" sz="1400" u="none" cap="none" strike="noStrike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indent="-228600" lvl="0" marL="2286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AutoNum type="arabicParenR"/>
            </a:pPr>
            <a:r>
              <a:rPr b="0" i="0" lang="en-US" sz="1400" u="none" cap="none" strike="noStrik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GSTHR — Malawi country profile (mortality estimates, last updated 2025). </a:t>
            </a:r>
            <a:r>
              <a:rPr b="0" i="0" lang="en-US" sz="1400" u="sng" cap="none" strike="noStrik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  <a:hlinkClick r:id="rId1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https://gsthr.org/countries/profile/mwi/1/</a:t>
            </a:r>
            <a:r>
              <a:rPr b="0" i="0" lang="en-US" sz="1400" u="none" cap="none" strike="noStrik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 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"/>
          <p:cNvSpPr txBox="1"/>
          <p:nvPr>
            <p:ph idx="4294967295" type="title"/>
          </p:nvPr>
        </p:nvSpPr>
        <p:spPr>
          <a:xfrm>
            <a:off x="2445578" y="334717"/>
            <a:ext cx="6215822" cy="76628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 Narrow"/>
              <a:buNone/>
            </a:pPr>
            <a:r>
              <a:rPr b="1" i="0" lang="en-US" sz="4000" u="none" cap="none" strike="noStrik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Learning Outcomes</a:t>
            </a:r>
            <a:endParaRPr b="0" i="0" sz="4000" u="none" cap="none" strike="noStrike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104" name="Google Shape;104;p2"/>
          <p:cNvSpPr txBox="1"/>
          <p:nvPr>
            <p:ph idx="4294967295" type="body"/>
          </p:nvPr>
        </p:nvSpPr>
        <p:spPr>
          <a:xfrm>
            <a:off x="934278" y="1625691"/>
            <a:ext cx="10637611" cy="46287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▪"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Describe immediate and long-term health impacts of tobacco use (combustible and smokeless).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▪"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Link tobacco use to major non-communicable diseases (NCDs) and comorbidities prevalent in Malawi.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▪"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Explain second-hand smoke (SHS) harms for adults, pregnant women, and children.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▪"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Summarize WHO 2024 clinical guidance for tobacco cessation and its application in low-resource settings.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▪"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Relate Malawi’s 2023 WHO FCTC ratification to program and policy priorities (e.g., smoke‑free public places).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3"/>
          <p:cNvSpPr txBox="1"/>
          <p:nvPr>
            <p:ph type="title"/>
          </p:nvPr>
        </p:nvSpPr>
        <p:spPr>
          <a:xfrm>
            <a:off x="382588" y="281780"/>
            <a:ext cx="5713412" cy="787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 Narrow"/>
              <a:buNone/>
            </a:pPr>
            <a:r>
              <a:rPr b="1" lang="en-US" sz="4400"/>
              <a:t>Immediate Health Effects</a:t>
            </a:r>
            <a:endParaRPr sz="4400"/>
          </a:p>
        </p:txBody>
      </p:sp>
      <p:grpSp>
        <p:nvGrpSpPr>
          <p:cNvPr id="110" name="Google Shape;110;p3"/>
          <p:cNvGrpSpPr/>
          <p:nvPr/>
        </p:nvGrpSpPr>
        <p:grpSpPr>
          <a:xfrm>
            <a:off x="4887912" y="1273239"/>
            <a:ext cx="7164387" cy="5026321"/>
            <a:chOff x="0" y="13557"/>
            <a:chExt cx="7164387" cy="5026321"/>
          </a:xfrm>
        </p:grpSpPr>
        <p:sp>
          <p:nvSpPr>
            <p:cNvPr id="111" name="Google Shape;111;p3"/>
            <p:cNvSpPr/>
            <p:nvPr/>
          </p:nvSpPr>
          <p:spPr>
            <a:xfrm>
              <a:off x="0" y="367797"/>
              <a:ext cx="7164387" cy="1436400"/>
            </a:xfrm>
            <a:prstGeom prst="rect">
              <a:avLst/>
            </a:prstGeom>
            <a:solidFill>
              <a:schemeClr val="lt1">
                <a:alpha val="89803"/>
              </a:schemeClr>
            </a:solidFill>
            <a:ln cap="flat" cmpd="sng" w="12700">
              <a:solidFill>
                <a:srgbClr val="4372C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" name="Google Shape;112;p3"/>
            <p:cNvSpPr txBox="1"/>
            <p:nvPr/>
          </p:nvSpPr>
          <p:spPr>
            <a:xfrm>
              <a:off x="0" y="367797"/>
              <a:ext cx="7164387" cy="1436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28000" lIns="556025" spcFirstLastPara="1" rIns="556025" wrap="square" tIns="499850">
              <a:noAutofit/>
            </a:bodyPr>
            <a:lstStyle/>
            <a:p>
              <a:pPr indent="-171450" lvl="1" marL="17145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</a:pPr>
              <a:r>
                <a:rPr b="0" i="0" lang="en-US" sz="18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Rapid tolerance.</a:t>
              </a:r>
              <a:endParaRPr/>
            </a:p>
            <a:p>
              <a:pPr indent="-171450" lvl="1" marL="171450" marR="0" rtl="0" algn="l">
                <a:lnSpc>
                  <a:spcPct val="90000"/>
                </a:lnSpc>
                <a:spcBef>
                  <a:spcPts val="27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</a:pPr>
              <a:r>
                <a:rPr b="0" i="0" lang="en-US" sz="18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Increased heart rate and blood pressure.</a:t>
              </a:r>
              <a:endParaRPr/>
            </a:p>
            <a:p>
              <a:pPr indent="-171450" lvl="1" marL="171450" marR="0" rtl="0" algn="l">
                <a:lnSpc>
                  <a:spcPct val="90000"/>
                </a:lnSpc>
                <a:spcBef>
                  <a:spcPts val="27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</a:pPr>
              <a:r>
                <a:rPr b="0" i="0" lang="en-US" sz="18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Autonomic effects can trigger arrhythmias.</a:t>
              </a:r>
              <a:endParaRPr/>
            </a:p>
          </p:txBody>
        </p:sp>
        <p:sp>
          <p:nvSpPr>
            <p:cNvPr id="113" name="Google Shape;113;p3"/>
            <p:cNvSpPr/>
            <p:nvPr/>
          </p:nvSpPr>
          <p:spPr>
            <a:xfrm>
              <a:off x="358219" y="13557"/>
              <a:ext cx="5015070" cy="708480"/>
            </a:xfrm>
            <a:prstGeom prst="roundRect">
              <a:avLst>
                <a:gd fmla="val 16667" name="adj"/>
              </a:avLst>
            </a:prstGeom>
            <a:solidFill>
              <a:srgbClr val="4372C3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" name="Google Shape;114;p3"/>
            <p:cNvSpPr txBox="1"/>
            <p:nvPr/>
          </p:nvSpPr>
          <p:spPr>
            <a:xfrm>
              <a:off x="392804" y="48142"/>
              <a:ext cx="4945900" cy="6393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89550" spcFirstLastPara="1" rIns="189550" wrap="square" tIns="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Arial"/>
                <a:buNone/>
              </a:pPr>
              <a:r>
                <a:rPr b="0" i="0" lang="en-US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Nicotine dependence </a:t>
              </a:r>
              <a:endParaRPr/>
            </a:p>
          </p:txBody>
        </p:sp>
        <p:sp>
          <p:nvSpPr>
            <p:cNvPr id="115" name="Google Shape;115;p3"/>
            <p:cNvSpPr/>
            <p:nvPr/>
          </p:nvSpPr>
          <p:spPr>
            <a:xfrm>
              <a:off x="0" y="2288038"/>
              <a:ext cx="7164387" cy="869400"/>
            </a:xfrm>
            <a:prstGeom prst="rect">
              <a:avLst/>
            </a:prstGeom>
            <a:solidFill>
              <a:schemeClr val="lt1">
                <a:alpha val="89803"/>
              </a:schemeClr>
            </a:solidFill>
            <a:ln cap="flat" cmpd="sng" w="12700">
              <a:solidFill>
                <a:srgbClr val="4372C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" name="Google Shape;116;p3"/>
            <p:cNvSpPr txBox="1"/>
            <p:nvPr/>
          </p:nvSpPr>
          <p:spPr>
            <a:xfrm>
              <a:off x="0" y="2288038"/>
              <a:ext cx="7164387" cy="869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28000" lIns="556025" spcFirstLastPara="1" rIns="556025" wrap="square" tIns="499850">
              <a:noAutofit/>
            </a:bodyPr>
            <a:lstStyle/>
            <a:p>
              <a:pPr indent="-171450" lvl="1" marL="17145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</a:pPr>
              <a:r>
                <a:rPr b="0" i="0" lang="en-US" sz="18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Acute cardiovascular risk rises.</a:t>
              </a:r>
              <a:endParaRPr/>
            </a:p>
          </p:txBody>
        </p:sp>
        <p:sp>
          <p:nvSpPr>
            <p:cNvPr id="117" name="Google Shape;117;p3"/>
            <p:cNvSpPr/>
            <p:nvPr/>
          </p:nvSpPr>
          <p:spPr>
            <a:xfrm>
              <a:off x="358219" y="1933798"/>
              <a:ext cx="5015070" cy="708480"/>
            </a:xfrm>
            <a:prstGeom prst="roundRect">
              <a:avLst>
                <a:gd fmla="val 16667" name="adj"/>
              </a:avLst>
            </a:prstGeom>
            <a:solidFill>
              <a:srgbClr val="4372C3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" name="Google Shape;118;p3"/>
            <p:cNvSpPr txBox="1"/>
            <p:nvPr/>
          </p:nvSpPr>
          <p:spPr>
            <a:xfrm>
              <a:off x="392804" y="1968383"/>
              <a:ext cx="4945900" cy="6393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89550" spcFirstLastPara="1" rIns="189550" wrap="square" tIns="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Arial"/>
                <a:buNone/>
              </a:pPr>
              <a:r>
                <a:rPr b="0" i="0" lang="en-US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Endothelial dysfunction and platelet activation</a:t>
              </a:r>
              <a:endParaRPr/>
            </a:p>
          </p:txBody>
        </p:sp>
        <p:sp>
          <p:nvSpPr>
            <p:cNvPr id="119" name="Google Shape;119;p3"/>
            <p:cNvSpPr/>
            <p:nvPr/>
          </p:nvSpPr>
          <p:spPr>
            <a:xfrm>
              <a:off x="0" y="3641278"/>
              <a:ext cx="7164387" cy="1398600"/>
            </a:xfrm>
            <a:prstGeom prst="rect">
              <a:avLst/>
            </a:prstGeom>
            <a:solidFill>
              <a:schemeClr val="lt1">
                <a:alpha val="89803"/>
              </a:schemeClr>
            </a:solidFill>
            <a:ln cap="flat" cmpd="sng" w="12700">
              <a:solidFill>
                <a:srgbClr val="4372C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" name="Google Shape;120;p3"/>
            <p:cNvSpPr txBox="1"/>
            <p:nvPr/>
          </p:nvSpPr>
          <p:spPr>
            <a:xfrm>
              <a:off x="0" y="3641278"/>
              <a:ext cx="7164387" cy="1398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28000" lIns="556025" spcFirstLastPara="1" rIns="556025" wrap="square" tIns="499850">
              <a:noAutofit/>
            </a:bodyPr>
            <a:lstStyle/>
            <a:p>
              <a:pPr indent="-171450" lvl="1" marL="17145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</a:pPr>
              <a:r>
                <a:rPr b="0" i="0" lang="en-US" sz="18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Cough, bronchospasm</a:t>
              </a:r>
              <a:endParaRPr/>
            </a:p>
            <a:p>
              <a:pPr indent="-171450" lvl="1" marL="171450" marR="0" rtl="0" algn="l">
                <a:lnSpc>
                  <a:spcPct val="90000"/>
                </a:lnSpc>
                <a:spcBef>
                  <a:spcPts val="27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</a:pPr>
              <a:r>
                <a:rPr b="0" i="0" lang="en-US" sz="18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Impaired mucociliary clearance and increased susceptibility to infections.</a:t>
              </a:r>
              <a:endParaRPr/>
            </a:p>
          </p:txBody>
        </p:sp>
        <p:sp>
          <p:nvSpPr>
            <p:cNvPr id="121" name="Google Shape;121;p3"/>
            <p:cNvSpPr/>
            <p:nvPr/>
          </p:nvSpPr>
          <p:spPr>
            <a:xfrm>
              <a:off x="358219" y="3287038"/>
              <a:ext cx="5015070" cy="708480"/>
            </a:xfrm>
            <a:prstGeom prst="roundRect">
              <a:avLst>
                <a:gd fmla="val 16667" name="adj"/>
              </a:avLst>
            </a:prstGeom>
            <a:solidFill>
              <a:srgbClr val="4372C3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2" name="Google Shape;122;p3"/>
            <p:cNvSpPr txBox="1"/>
            <p:nvPr/>
          </p:nvSpPr>
          <p:spPr>
            <a:xfrm>
              <a:off x="392804" y="3321623"/>
              <a:ext cx="4945900" cy="6393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89550" spcFirstLastPara="1" rIns="189550" wrap="square" tIns="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Arial"/>
                <a:buNone/>
              </a:pPr>
              <a:r>
                <a:rPr b="0" i="0" lang="en-US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Respiratory irritation</a:t>
              </a:r>
              <a:endParaRPr/>
            </a:p>
          </p:txBody>
        </p:sp>
      </p:grpSp>
      <p:pic>
        <p:nvPicPr>
          <p:cNvPr id="123" name="Google Shape;123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2033800"/>
            <a:ext cx="4776692" cy="3505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4"/>
          <p:cNvSpPr txBox="1"/>
          <p:nvPr>
            <p:ph idx="4294967295" type="title"/>
          </p:nvPr>
        </p:nvSpPr>
        <p:spPr>
          <a:xfrm>
            <a:off x="737014" y="280896"/>
            <a:ext cx="8374821" cy="64532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 Narrow"/>
              <a:buNone/>
            </a:pPr>
            <a:r>
              <a:rPr b="1" i="0" lang="en-US" sz="3600" u="none" cap="none" strike="noStrik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Long-term diseases attributable to Tobacco</a:t>
            </a:r>
            <a:endParaRPr b="0" i="0" sz="3600" u="none" cap="none" strike="noStrike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grpSp>
        <p:nvGrpSpPr>
          <p:cNvPr id="129" name="Google Shape;129;p4"/>
          <p:cNvGrpSpPr/>
          <p:nvPr/>
        </p:nvGrpSpPr>
        <p:grpSpPr>
          <a:xfrm>
            <a:off x="457613" y="1398053"/>
            <a:ext cx="8654221" cy="4950893"/>
            <a:chOff x="0" y="1053"/>
            <a:chExt cx="8654221" cy="4950893"/>
          </a:xfrm>
        </p:grpSpPr>
        <p:cxnSp>
          <p:nvCxnSpPr>
            <p:cNvPr id="130" name="Google Shape;130;p4"/>
            <p:cNvCxnSpPr/>
            <p:nvPr/>
          </p:nvCxnSpPr>
          <p:spPr>
            <a:xfrm>
              <a:off x="0" y="4951946"/>
              <a:ext cx="8654221" cy="0"/>
            </a:xfrm>
            <a:prstGeom prst="straightConnector1">
              <a:avLst/>
            </a:prstGeom>
            <a:noFill/>
            <a:ln cap="flat" cmpd="sng" w="12700">
              <a:solidFill>
                <a:srgbClr val="599BD5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31" name="Google Shape;131;p4"/>
            <p:cNvCxnSpPr/>
            <p:nvPr/>
          </p:nvCxnSpPr>
          <p:spPr>
            <a:xfrm>
              <a:off x="0" y="3699310"/>
              <a:ext cx="8654221" cy="0"/>
            </a:xfrm>
            <a:prstGeom prst="straightConnector1">
              <a:avLst/>
            </a:prstGeom>
            <a:noFill/>
            <a:ln cap="flat" cmpd="sng" w="12700">
              <a:solidFill>
                <a:srgbClr val="599BD5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32" name="Google Shape;132;p4"/>
            <p:cNvCxnSpPr/>
            <p:nvPr/>
          </p:nvCxnSpPr>
          <p:spPr>
            <a:xfrm>
              <a:off x="0" y="2446675"/>
              <a:ext cx="8654221" cy="0"/>
            </a:xfrm>
            <a:prstGeom prst="straightConnector1">
              <a:avLst/>
            </a:prstGeom>
            <a:noFill/>
            <a:ln cap="flat" cmpd="sng" w="12700">
              <a:solidFill>
                <a:srgbClr val="599BD5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33" name="Google Shape;133;p4"/>
            <p:cNvCxnSpPr/>
            <p:nvPr/>
          </p:nvCxnSpPr>
          <p:spPr>
            <a:xfrm>
              <a:off x="0" y="1194039"/>
              <a:ext cx="8654221" cy="0"/>
            </a:xfrm>
            <a:prstGeom prst="straightConnector1">
              <a:avLst/>
            </a:prstGeom>
            <a:noFill/>
            <a:ln cap="flat" cmpd="sng" w="12700">
              <a:solidFill>
                <a:srgbClr val="599BD5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134" name="Google Shape;134;p4"/>
            <p:cNvSpPr/>
            <p:nvPr/>
          </p:nvSpPr>
          <p:spPr>
            <a:xfrm>
              <a:off x="2250097" y="1053"/>
              <a:ext cx="6404123" cy="119298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5" name="Google Shape;135;p4"/>
            <p:cNvSpPr txBox="1"/>
            <p:nvPr/>
          </p:nvSpPr>
          <p:spPr>
            <a:xfrm>
              <a:off x="2250097" y="1053"/>
              <a:ext cx="6404123" cy="119298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b" bIns="51425" lIns="51425" spcFirstLastPara="1" rIns="51425" wrap="square" tIns="514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700"/>
                <a:buFont typeface="Arial Narrow"/>
                <a:buNone/>
              </a:pPr>
              <a:r>
                <a:rPr b="0" i="0" lang="en-US" sz="2700" u="none" cap="none" strike="noStrike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rPr>
                <a:t>Lung, oral cavity, pharynx, larynx, esophagus, stomach, pancreas, liver, kidney, bladder, cervix; leukemias.</a:t>
              </a:r>
              <a:endParaRPr/>
            </a:p>
          </p:txBody>
        </p:sp>
        <p:sp>
          <p:nvSpPr>
            <p:cNvPr id="136" name="Google Shape;136;p4"/>
            <p:cNvSpPr/>
            <p:nvPr/>
          </p:nvSpPr>
          <p:spPr>
            <a:xfrm>
              <a:off x="0" y="1053"/>
              <a:ext cx="2250097" cy="1192986"/>
            </a:xfrm>
            <a:prstGeom prst="round2SameRect">
              <a:avLst>
                <a:gd fmla="val 16670" name="adj1"/>
                <a:gd fmla="val 0" name="adj2"/>
              </a:avLst>
            </a:prstGeom>
            <a:solidFill>
              <a:srgbClr val="599BD5"/>
            </a:solidFill>
            <a:ln cap="flat" cmpd="sng" w="12700">
              <a:solidFill>
                <a:srgbClr val="599BD5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" name="Google Shape;137;p4"/>
            <p:cNvSpPr txBox="1"/>
            <p:nvPr/>
          </p:nvSpPr>
          <p:spPr>
            <a:xfrm>
              <a:off x="58247" y="59300"/>
              <a:ext cx="2133603" cy="113473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3325" lIns="53325" spcFirstLastPara="1" rIns="53325" wrap="square" tIns="533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800"/>
                <a:buFont typeface="Arial Narrow"/>
                <a:buNone/>
              </a:pPr>
              <a:r>
                <a:rPr b="0" i="0" lang="en-US" sz="2800" u="none" cap="none" strike="noStrike">
                  <a:solidFill>
                    <a:schemeClr val="lt1"/>
                  </a:solidFill>
                  <a:latin typeface="Arial Narrow"/>
                  <a:ea typeface="Arial Narrow"/>
                  <a:cs typeface="Arial Narrow"/>
                  <a:sym typeface="Arial Narrow"/>
                </a:rPr>
                <a:t>Cancers</a:t>
              </a:r>
              <a:endParaRPr/>
            </a:p>
          </p:txBody>
        </p:sp>
        <p:sp>
          <p:nvSpPr>
            <p:cNvPr id="138" name="Google Shape;138;p4"/>
            <p:cNvSpPr/>
            <p:nvPr/>
          </p:nvSpPr>
          <p:spPr>
            <a:xfrm>
              <a:off x="2250097" y="1253689"/>
              <a:ext cx="6404123" cy="119298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9" name="Google Shape;139;p4"/>
            <p:cNvSpPr txBox="1"/>
            <p:nvPr/>
          </p:nvSpPr>
          <p:spPr>
            <a:xfrm>
              <a:off x="2250097" y="1253689"/>
              <a:ext cx="6404123" cy="119298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b" bIns="51425" lIns="51425" spcFirstLastPara="1" rIns="51425" wrap="square" tIns="514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700"/>
                <a:buFont typeface="Arial Narrow"/>
                <a:buNone/>
              </a:pPr>
              <a:r>
                <a:rPr b="0" i="0" lang="en-US" sz="2700" u="none" cap="none" strike="noStrike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rPr>
                <a:t>Coronary heart disease, stroke, peripheral arterial disease; aortic aneurysm.</a:t>
              </a:r>
              <a:endParaRPr/>
            </a:p>
          </p:txBody>
        </p:sp>
        <p:sp>
          <p:nvSpPr>
            <p:cNvPr id="140" name="Google Shape;140;p4"/>
            <p:cNvSpPr/>
            <p:nvPr/>
          </p:nvSpPr>
          <p:spPr>
            <a:xfrm>
              <a:off x="0" y="1253689"/>
              <a:ext cx="2250097" cy="1192986"/>
            </a:xfrm>
            <a:prstGeom prst="round2SameRect">
              <a:avLst>
                <a:gd fmla="val 16670" name="adj1"/>
                <a:gd fmla="val 0" name="adj2"/>
              </a:avLst>
            </a:prstGeom>
            <a:solidFill>
              <a:srgbClr val="50C9B6"/>
            </a:solidFill>
            <a:ln cap="flat" cmpd="sng" w="12700">
              <a:solidFill>
                <a:srgbClr val="50C9B6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1" name="Google Shape;141;p4"/>
            <p:cNvSpPr txBox="1"/>
            <p:nvPr/>
          </p:nvSpPr>
          <p:spPr>
            <a:xfrm>
              <a:off x="58247" y="1311936"/>
              <a:ext cx="2133603" cy="113473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3325" lIns="53325" spcFirstLastPara="1" rIns="53325" wrap="square" tIns="533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800"/>
                <a:buFont typeface="Arial Narrow"/>
                <a:buNone/>
              </a:pPr>
              <a:r>
                <a:rPr b="0" i="0" lang="en-US" sz="2800" u="none" cap="none" strike="noStrike">
                  <a:solidFill>
                    <a:schemeClr val="lt1"/>
                  </a:solidFill>
                  <a:latin typeface="Arial Narrow"/>
                  <a:ea typeface="Arial Narrow"/>
                  <a:cs typeface="Arial Narrow"/>
                  <a:sym typeface="Arial Narrow"/>
                </a:rPr>
                <a:t>Cardiovascular</a:t>
              </a:r>
              <a:endParaRPr/>
            </a:p>
          </p:txBody>
        </p:sp>
        <p:sp>
          <p:nvSpPr>
            <p:cNvPr id="142" name="Google Shape;142;p4"/>
            <p:cNvSpPr/>
            <p:nvPr/>
          </p:nvSpPr>
          <p:spPr>
            <a:xfrm>
              <a:off x="2250097" y="2506324"/>
              <a:ext cx="6404123" cy="119298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3" name="Google Shape;143;p4"/>
            <p:cNvSpPr txBox="1"/>
            <p:nvPr/>
          </p:nvSpPr>
          <p:spPr>
            <a:xfrm>
              <a:off x="2250097" y="2506324"/>
              <a:ext cx="6404123" cy="119298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b" bIns="51425" lIns="51425" spcFirstLastPara="1" rIns="51425" wrap="square" tIns="514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700"/>
                <a:buFont typeface="Arial Narrow"/>
                <a:buNone/>
              </a:pPr>
              <a:r>
                <a:rPr b="0" i="0" lang="en-US" sz="2700" u="none" cap="none" strike="noStrike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rPr>
                <a:t>COPD, chronic bronchitis, emphysema; worsened asthma control.</a:t>
              </a:r>
              <a:endParaRPr/>
            </a:p>
          </p:txBody>
        </p:sp>
        <p:sp>
          <p:nvSpPr>
            <p:cNvPr id="144" name="Google Shape;144;p4"/>
            <p:cNvSpPr/>
            <p:nvPr/>
          </p:nvSpPr>
          <p:spPr>
            <a:xfrm>
              <a:off x="0" y="2506324"/>
              <a:ext cx="2250097" cy="1192986"/>
            </a:xfrm>
            <a:prstGeom prst="round2SameRect">
              <a:avLst>
                <a:gd fmla="val 16670" name="adj1"/>
                <a:gd fmla="val 0" name="adj2"/>
              </a:avLst>
            </a:prstGeom>
            <a:solidFill>
              <a:srgbClr val="48BD62"/>
            </a:solidFill>
            <a:ln cap="flat" cmpd="sng" w="12700">
              <a:solidFill>
                <a:srgbClr val="48BD6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5" name="Google Shape;145;p4"/>
            <p:cNvSpPr txBox="1"/>
            <p:nvPr/>
          </p:nvSpPr>
          <p:spPr>
            <a:xfrm>
              <a:off x="58247" y="2564571"/>
              <a:ext cx="2133603" cy="113473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3325" lIns="53325" spcFirstLastPara="1" rIns="53325" wrap="square" tIns="533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800"/>
                <a:buFont typeface="Arial Narrow"/>
                <a:buNone/>
              </a:pPr>
              <a:r>
                <a:rPr b="0" i="0" lang="en-US" sz="2800" u="none" cap="none" strike="noStrike">
                  <a:solidFill>
                    <a:schemeClr val="lt1"/>
                  </a:solidFill>
                  <a:latin typeface="Arial Narrow"/>
                  <a:ea typeface="Arial Narrow"/>
                  <a:cs typeface="Arial Narrow"/>
                  <a:sym typeface="Arial Narrow"/>
                </a:rPr>
                <a:t>Chronic respiratory</a:t>
              </a:r>
              <a:endParaRPr/>
            </a:p>
          </p:txBody>
        </p:sp>
        <p:sp>
          <p:nvSpPr>
            <p:cNvPr id="146" name="Google Shape;146;p4"/>
            <p:cNvSpPr/>
            <p:nvPr/>
          </p:nvSpPr>
          <p:spPr>
            <a:xfrm>
              <a:off x="2250097" y="3758960"/>
              <a:ext cx="6404123" cy="119298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7" name="Google Shape;147;p4"/>
            <p:cNvSpPr txBox="1"/>
            <p:nvPr/>
          </p:nvSpPr>
          <p:spPr>
            <a:xfrm>
              <a:off x="2250097" y="3758960"/>
              <a:ext cx="6404123" cy="119298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b" bIns="51425" lIns="51425" spcFirstLastPara="1" rIns="51425" wrap="square" tIns="514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700"/>
                <a:buFont typeface="Arial Narrow"/>
                <a:buNone/>
              </a:pPr>
              <a:r>
                <a:rPr b="0" i="0" lang="en-US" sz="2700" u="none" cap="none" strike="noStrike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rPr>
                <a:t>Infertility, adverse pregnancy outcomes; neonatal complications (preterm birth, low birth weight).</a:t>
              </a:r>
              <a:endParaRPr/>
            </a:p>
          </p:txBody>
        </p:sp>
        <p:sp>
          <p:nvSpPr>
            <p:cNvPr id="148" name="Google Shape;148;p4"/>
            <p:cNvSpPr/>
            <p:nvPr/>
          </p:nvSpPr>
          <p:spPr>
            <a:xfrm>
              <a:off x="0" y="3758960"/>
              <a:ext cx="2250097" cy="1192986"/>
            </a:xfrm>
            <a:prstGeom prst="round2SameRect">
              <a:avLst>
                <a:gd fmla="val 16670" name="adj1"/>
                <a:gd fmla="val 0" name="adj2"/>
              </a:avLst>
            </a:prstGeom>
            <a:solidFill>
              <a:srgbClr val="6FAB46"/>
            </a:solidFill>
            <a:ln cap="flat" cmpd="sng" w="12700">
              <a:solidFill>
                <a:srgbClr val="6FAB46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9" name="Google Shape;149;p4"/>
            <p:cNvSpPr txBox="1"/>
            <p:nvPr/>
          </p:nvSpPr>
          <p:spPr>
            <a:xfrm>
              <a:off x="58247" y="3817207"/>
              <a:ext cx="2133603" cy="113473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3325" lIns="53325" spcFirstLastPara="1" rIns="53325" wrap="square" tIns="533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800"/>
                <a:buFont typeface="Arial Narrow"/>
                <a:buNone/>
              </a:pPr>
              <a:r>
                <a:rPr b="0" i="0" lang="en-US" sz="2800" u="none" cap="none" strike="noStrike">
                  <a:solidFill>
                    <a:schemeClr val="lt1"/>
                  </a:solidFill>
                  <a:latin typeface="Arial Narrow"/>
                  <a:ea typeface="Arial Narrow"/>
                  <a:cs typeface="Arial Narrow"/>
                  <a:sym typeface="Arial Narrow"/>
                </a:rPr>
                <a:t>Reproductive</a:t>
              </a:r>
              <a:endParaRPr/>
            </a:p>
          </p:txBody>
        </p:sp>
      </p:grpSp>
      <p:pic>
        <p:nvPicPr>
          <p:cNvPr id="150" name="Google Shape;150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111835" y="2020777"/>
            <a:ext cx="2947988" cy="3381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5"/>
          <p:cNvSpPr txBox="1"/>
          <p:nvPr>
            <p:ph idx="4294967295" type="title"/>
          </p:nvPr>
        </p:nvSpPr>
        <p:spPr>
          <a:xfrm>
            <a:off x="743779" y="292100"/>
            <a:ext cx="9681170" cy="80438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 Narrow"/>
              <a:buNone/>
            </a:pPr>
            <a:r>
              <a:rPr b="1" i="0" lang="en-US" sz="4000" u="none" cap="none" strike="noStrik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Links to NCDs: Diabetes and Hypertension </a:t>
            </a:r>
            <a:endParaRPr b="0" i="0" sz="4000" u="none" cap="none" strike="noStrike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156" name="Google Shape;156;p5"/>
          <p:cNvSpPr txBox="1"/>
          <p:nvPr>
            <p:ph idx="4294967295" type="body"/>
          </p:nvPr>
        </p:nvSpPr>
        <p:spPr>
          <a:xfrm>
            <a:off x="934278" y="1384300"/>
            <a:ext cx="10637611" cy="48701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▪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Smoking </a:t>
            </a:r>
            <a:r>
              <a:rPr b="1" i="0" lang="en-US" sz="3600" u="none" cap="none" strike="noStrike">
                <a:solidFill>
                  <a:srgbClr val="FF0000"/>
                </a:solidFill>
                <a:latin typeface="Arial Narrow"/>
                <a:ea typeface="Arial Narrow"/>
                <a:cs typeface="Arial Narrow"/>
                <a:sym typeface="Arial Narrow"/>
              </a:rPr>
              <a:t>↑</a:t>
            </a:r>
            <a:r>
              <a:rPr b="0" i="0" lang="en-US" sz="2800" u="none" cap="none" strike="noStrik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 risk of type 2 diabetes by ~30–40%. (5,403 smoking deaths in Malawi (2019, updated projections).</a:t>
            </a:r>
            <a:r>
              <a:rPr b="0" i="0" lang="en-US" sz="2800" u="sng" cap="none" strike="noStrik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malawitradeportal.com</a:t>
            </a:r>
            <a:endParaRPr b="0" i="0" sz="2800" u="none" cap="none" strike="noStrike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indent="-342900" lvl="1" marL="8001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▪"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Worsens glycemic control and insulin resistance.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▪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Contributes to hypertension via sympathetic activation and vascular injury.</a:t>
            </a:r>
            <a:endParaRPr/>
          </a:p>
          <a:p>
            <a:pPr indent="-342900" lvl="1" marL="8001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▪"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Amplifies CVD risk in people with diabetes.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▪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WHO recommends integration of cessation into routine NCD management (diabetes, hypertension clinics).</a:t>
            </a:r>
            <a:endParaRPr/>
          </a:p>
          <a:p>
            <a:pPr indent="-342900" lvl="1" marL="8001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▪"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Pharmacotherapy + Behavioral support improve quits.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▪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Aligns with FCTC 2023 ratification and proposed 2025 bill for smoke-free areas to reduce NCD burdens.</a:t>
            </a:r>
            <a:r>
              <a:rPr b="0" i="0" lang="en-US" sz="2800" u="sng" cap="none" strike="noStrik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verixiv.org</a:t>
            </a:r>
            <a:r>
              <a:rPr b="0" i="0" lang="en-US" sz="2800" u="sng" cap="none" strike="noStrik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globalactiontoendsmoking.org</a:t>
            </a:r>
            <a:endParaRPr b="0" i="0" sz="2800" u="sng" cap="none" strike="noStrike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6"/>
          <p:cNvSpPr txBox="1"/>
          <p:nvPr>
            <p:ph idx="4294967295" type="title"/>
          </p:nvPr>
        </p:nvSpPr>
        <p:spPr>
          <a:xfrm>
            <a:off x="934278" y="280897"/>
            <a:ext cx="8387521" cy="64532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 Narrow"/>
              <a:buNone/>
            </a:pPr>
            <a:r>
              <a:rPr b="1" i="0" lang="en-US" sz="4000" u="none" cap="none" strike="noStrik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High priority comorbidities in Malawi</a:t>
            </a:r>
            <a:endParaRPr b="0" i="0" sz="4000" u="none" cap="none" strike="noStrike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grpSp>
        <p:nvGrpSpPr>
          <p:cNvPr id="162" name="Google Shape;162;p6"/>
          <p:cNvGrpSpPr/>
          <p:nvPr/>
        </p:nvGrpSpPr>
        <p:grpSpPr>
          <a:xfrm>
            <a:off x="407775" y="1420235"/>
            <a:ext cx="11262149" cy="3619976"/>
            <a:chOff x="1375" y="10535"/>
            <a:chExt cx="11262149" cy="3619976"/>
          </a:xfrm>
        </p:grpSpPr>
        <p:sp>
          <p:nvSpPr>
            <p:cNvPr id="163" name="Google Shape;163;p6"/>
            <p:cNvSpPr/>
            <p:nvPr/>
          </p:nvSpPr>
          <p:spPr>
            <a:xfrm>
              <a:off x="1375" y="10535"/>
              <a:ext cx="3217757" cy="1272429"/>
            </a:xfrm>
            <a:prstGeom prst="roundRect">
              <a:avLst>
                <a:gd fmla="val 10000" name="adj"/>
              </a:avLst>
            </a:prstGeom>
            <a:solidFill>
              <a:srgbClr val="4372C3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4" name="Google Shape;164;p6"/>
            <p:cNvSpPr txBox="1"/>
            <p:nvPr/>
          </p:nvSpPr>
          <p:spPr>
            <a:xfrm>
              <a:off x="38643" y="47803"/>
              <a:ext cx="3143221" cy="119789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550" lIns="53325" spcFirstLastPara="1" rIns="53325" wrap="square" tIns="355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800"/>
                <a:buFont typeface="Arial"/>
                <a:buNone/>
              </a:pPr>
              <a:r>
                <a:rPr b="0" i="0" lang="en-US" sz="2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Tuberculosis (TB)</a:t>
              </a:r>
              <a:endParaRPr/>
            </a:p>
          </p:txBody>
        </p:sp>
        <p:sp>
          <p:nvSpPr>
            <p:cNvPr id="165" name="Google Shape;165;p6"/>
            <p:cNvSpPr/>
            <p:nvPr/>
          </p:nvSpPr>
          <p:spPr>
            <a:xfrm>
              <a:off x="323150" y="1282965"/>
              <a:ext cx="321775" cy="1206658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0" y="120000"/>
                  </a:lnTo>
                  <a:lnTo>
                    <a:pt x="120000" y="120000"/>
                  </a:lnTo>
                </a:path>
              </a:pathLst>
            </a:custGeom>
            <a:noFill/>
            <a:ln cap="flat" cmpd="sng" w="12700">
              <a:solidFill>
                <a:srgbClr val="345A99"/>
              </a:solidFill>
              <a:prstDash val="solid"/>
              <a:miter lim="800000"/>
              <a:headEnd len="sm" w="sm" type="none"/>
              <a:tailEnd len="sm" w="sm" type="none"/>
            </a:ln>
          </p:spPr>
        </p:sp>
        <p:sp>
          <p:nvSpPr>
            <p:cNvPr id="166" name="Google Shape;166;p6"/>
            <p:cNvSpPr/>
            <p:nvPr/>
          </p:nvSpPr>
          <p:spPr>
            <a:xfrm>
              <a:off x="644926" y="1685185"/>
              <a:ext cx="2574205" cy="1608878"/>
            </a:xfrm>
            <a:prstGeom prst="roundRect">
              <a:avLst>
                <a:gd fmla="val 10000" name="adj"/>
              </a:avLst>
            </a:prstGeom>
            <a:solidFill>
              <a:schemeClr val="lt1">
                <a:alpha val="89803"/>
              </a:schemeClr>
            </a:solidFill>
            <a:ln cap="flat" cmpd="sng" w="12700">
              <a:solidFill>
                <a:srgbClr val="4372C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7" name="Google Shape;167;p6"/>
            <p:cNvSpPr txBox="1"/>
            <p:nvPr/>
          </p:nvSpPr>
          <p:spPr>
            <a:xfrm>
              <a:off x="692048" y="1732307"/>
              <a:ext cx="2479961" cy="151463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2850" lIns="34275" spcFirstLastPara="1" rIns="34275" wrap="square" tIns="228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b="0" i="0" lang="en-US" sz="18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Tobacco smoke exposure increases risk of TB infection, active disease, poor outcomes, and mortality.</a:t>
              </a:r>
              <a:endParaRPr/>
            </a:p>
          </p:txBody>
        </p:sp>
        <p:sp>
          <p:nvSpPr>
            <p:cNvPr id="168" name="Google Shape;168;p6"/>
            <p:cNvSpPr/>
            <p:nvPr/>
          </p:nvSpPr>
          <p:spPr>
            <a:xfrm>
              <a:off x="4023571" y="10535"/>
              <a:ext cx="3217757" cy="1608878"/>
            </a:xfrm>
            <a:prstGeom prst="roundRect">
              <a:avLst>
                <a:gd fmla="val 10000" name="adj"/>
              </a:avLst>
            </a:prstGeom>
            <a:solidFill>
              <a:srgbClr val="4372C3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9" name="Google Shape;169;p6"/>
            <p:cNvSpPr txBox="1"/>
            <p:nvPr/>
          </p:nvSpPr>
          <p:spPr>
            <a:xfrm>
              <a:off x="4070693" y="57657"/>
              <a:ext cx="3123513" cy="151463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550" lIns="53325" spcFirstLastPara="1" rIns="53325" wrap="square" tIns="355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800"/>
                <a:buFont typeface="Arial"/>
                <a:buNone/>
              </a:pPr>
              <a:r>
                <a:rPr b="0" i="0" lang="en-US" sz="2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HIV/TB coinfection context</a:t>
              </a:r>
              <a:endParaRPr/>
            </a:p>
          </p:txBody>
        </p:sp>
        <p:sp>
          <p:nvSpPr>
            <p:cNvPr id="170" name="Google Shape;170;p6"/>
            <p:cNvSpPr/>
            <p:nvPr/>
          </p:nvSpPr>
          <p:spPr>
            <a:xfrm>
              <a:off x="4345347" y="1619414"/>
              <a:ext cx="321775" cy="1206658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0" y="120000"/>
                  </a:lnTo>
                  <a:lnTo>
                    <a:pt x="120000" y="120000"/>
                  </a:lnTo>
                </a:path>
              </a:pathLst>
            </a:custGeom>
            <a:noFill/>
            <a:ln cap="flat" cmpd="sng" w="12700">
              <a:solidFill>
                <a:srgbClr val="345A99"/>
              </a:solidFill>
              <a:prstDash val="solid"/>
              <a:miter lim="800000"/>
              <a:headEnd len="sm" w="sm" type="none"/>
              <a:tailEnd len="sm" w="sm" type="none"/>
            </a:ln>
          </p:spPr>
        </p:sp>
        <p:sp>
          <p:nvSpPr>
            <p:cNvPr id="171" name="Google Shape;171;p6"/>
            <p:cNvSpPr/>
            <p:nvPr/>
          </p:nvSpPr>
          <p:spPr>
            <a:xfrm>
              <a:off x="4667122" y="2021633"/>
              <a:ext cx="2574205" cy="1608878"/>
            </a:xfrm>
            <a:prstGeom prst="roundRect">
              <a:avLst>
                <a:gd fmla="val 10000" name="adj"/>
              </a:avLst>
            </a:prstGeom>
            <a:solidFill>
              <a:schemeClr val="lt1">
                <a:alpha val="89803"/>
              </a:schemeClr>
            </a:solidFill>
            <a:ln cap="flat" cmpd="sng" w="12700">
              <a:solidFill>
                <a:srgbClr val="4372C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2" name="Google Shape;172;p6"/>
            <p:cNvSpPr txBox="1"/>
            <p:nvPr/>
          </p:nvSpPr>
          <p:spPr>
            <a:xfrm>
              <a:off x="4714244" y="2068755"/>
              <a:ext cx="2479961" cy="151463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2850" lIns="34275" spcFirstLastPara="1" rIns="34275" wrap="square" tIns="228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b="0" i="0" lang="en-US" sz="18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Smoking may worsen respiratory infections and treatment outcomes; cessation is a key adjunct.</a:t>
              </a:r>
              <a:endParaRPr/>
            </a:p>
          </p:txBody>
        </p:sp>
        <p:sp>
          <p:nvSpPr>
            <p:cNvPr id="173" name="Google Shape;173;p6"/>
            <p:cNvSpPr/>
            <p:nvPr/>
          </p:nvSpPr>
          <p:spPr>
            <a:xfrm>
              <a:off x="8045767" y="10535"/>
              <a:ext cx="3217757" cy="936672"/>
            </a:xfrm>
            <a:prstGeom prst="roundRect">
              <a:avLst>
                <a:gd fmla="val 10000" name="adj"/>
              </a:avLst>
            </a:prstGeom>
            <a:solidFill>
              <a:srgbClr val="4372C3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4" name="Google Shape;174;p6"/>
            <p:cNvSpPr txBox="1"/>
            <p:nvPr/>
          </p:nvSpPr>
          <p:spPr>
            <a:xfrm>
              <a:off x="8073201" y="37969"/>
              <a:ext cx="3162889" cy="8818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550" lIns="53325" spcFirstLastPara="1" rIns="53325" wrap="square" tIns="355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800"/>
                <a:buFont typeface="Arial"/>
                <a:buNone/>
              </a:pPr>
              <a:r>
                <a:rPr b="0" i="0" lang="en-US" sz="2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Pregnancy</a:t>
              </a:r>
              <a:endParaRPr/>
            </a:p>
          </p:txBody>
        </p:sp>
        <p:sp>
          <p:nvSpPr>
            <p:cNvPr id="175" name="Google Shape;175;p6"/>
            <p:cNvSpPr/>
            <p:nvPr/>
          </p:nvSpPr>
          <p:spPr>
            <a:xfrm>
              <a:off x="8367543" y="947208"/>
              <a:ext cx="321775" cy="1206658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0" y="120000"/>
                  </a:lnTo>
                  <a:lnTo>
                    <a:pt x="120000" y="120000"/>
                  </a:lnTo>
                </a:path>
              </a:pathLst>
            </a:custGeom>
            <a:noFill/>
            <a:ln cap="flat" cmpd="sng" w="12700">
              <a:solidFill>
                <a:srgbClr val="345A99"/>
              </a:solidFill>
              <a:prstDash val="solid"/>
              <a:miter lim="800000"/>
              <a:headEnd len="sm" w="sm" type="none"/>
              <a:tailEnd len="sm" w="sm" type="none"/>
            </a:ln>
          </p:spPr>
        </p:sp>
        <p:sp>
          <p:nvSpPr>
            <p:cNvPr id="176" name="Google Shape;176;p6"/>
            <p:cNvSpPr/>
            <p:nvPr/>
          </p:nvSpPr>
          <p:spPr>
            <a:xfrm>
              <a:off x="8689319" y="1349428"/>
              <a:ext cx="2574205" cy="1608878"/>
            </a:xfrm>
            <a:prstGeom prst="roundRect">
              <a:avLst>
                <a:gd fmla="val 10000" name="adj"/>
              </a:avLst>
            </a:prstGeom>
            <a:solidFill>
              <a:schemeClr val="lt1">
                <a:alpha val="89803"/>
              </a:schemeClr>
            </a:solidFill>
            <a:ln cap="flat" cmpd="sng" w="12700">
              <a:solidFill>
                <a:srgbClr val="4372C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7" name="Google Shape;177;p6"/>
            <p:cNvSpPr txBox="1"/>
            <p:nvPr/>
          </p:nvSpPr>
          <p:spPr>
            <a:xfrm>
              <a:off x="8736441" y="1396550"/>
              <a:ext cx="2479961" cy="151463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2850" lIns="34275" spcFirstLastPara="1" rIns="34275" wrap="square" tIns="228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b="0" i="0" lang="en-US" sz="18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Active smoking and second-hand smoke increase risk of fetal growth restriction and low birth weight, advise complete abstinence.</a:t>
              </a:r>
              <a:endParaRPr/>
            </a:p>
          </p:txBody>
        </p:sp>
      </p:grpSp>
      <p:grpSp>
        <p:nvGrpSpPr>
          <p:cNvPr id="178" name="Google Shape;178;p6"/>
          <p:cNvGrpSpPr/>
          <p:nvPr/>
        </p:nvGrpSpPr>
        <p:grpSpPr>
          <a:xfrm>
            <a:off x="1847850" y="5251064"/>
            <a:ext cx="8496300" cy="979547"/>
            <a:chOff x="8396986" y="1055118"/>
            <a:chExt cx="2238676" cy="1119338"/>
          </a:xfrm>
        </p:grpSpPr>
        <p:sp>
          <p:nvSpPr>
            <p:cNvPr id="179" name="Google Shape;179;p6"/>
            <p:cNvSpPr/>
            <p:nvPr/>
          </p:nvSpPr>
          <p:spPr>
            <a:xfrm>
              <a:off x="8396986" y="1055118"/>
              <a:ext cx="2238676" cy="1119338"/>
            </a:xfrm>
            <a:prstGeom prst="roundRect">
              <a:avLst>
                <a:gd fmla="val 10000" name="adj"/>
              </a:avLst>
            </a:prstGeom>
            <a:solidFill>
              <a:srgbClr val="4372C3"/>
            </a:solidFill>
            <a:ln>
              <a:noFill/>
            </a:ln>
            <a:effectLst>
              <a:outerShdw blurRad="107950" algn="ctr" dir="5400000" dist="12700">
                <a:srgbClr val="000000"/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0" name="Google Shape;180;p6"/>
            <p:cNvSpPr txBox="1"/>
            <p:nvPr/>
          </p:nvSpPr>
          <p:spPr>
            <a:xfrm>
              <a:off x="8429770" y="1245708"/>
              <a:ext cx="2173108" cy="895963"/>
            </a:xfrm>
            <a:prstGeom prst="rect">
              <a:avLst/>
            </a:prstGeom>
            <a:noFill/>
            <a:ln>
              <a:noFill/>
            </a:ln>
            <a:effectLst>
              <a:outerShdw blurRad="107950" algn="ctr" dir="5400000" dist="12700">
                <a:srgbClr val="000000"/>
              </a:outerShdw>
            </a:effectLst>
          </p:spPr>
          <p:txBody>
            <a:bodyPr anchorCtr="0" anchor="ctr" bIns="26650" lIns="40000" spcFirstLastPara="1" rIns="40000" wrap="square" tIns="266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200"/>
                <a:buFont typeface="Arial Narrow"/>
                <a:buNone/>
              </a:pPr>
              <a:r>
                <a:rPr b="1" i="0" lang="en-US" sz="3200" u="none" cap="none" strike="noStrike">
                  <a:solidFill>
                    <a:schemeClr val="lt1"/>
                  </a:solidFill>
                  <a:latin typeface="Arial Narrow"/>
                  <a:ea typeface="Arial Narrow"/>
                  <a:cs typeface="Arial Narrow"/>
                  <a:sym typeface="Arial Narrow"/>
                </a:rPr>
                <a:t>WHO prioritize brief counselling for these groups.</a:t>
              </a:r>
              <a:endParaRPr/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7"/>
          <p:cNvSpPr txBox="1"/>
          <p:nvPr>
            <p:ph idx="4294967295" type="title"/>
          </p:nvPr>
        </p:nvSpPr>
        <p:spPr>
          <a:xfrm>
            <a:off x="934279" y="304800"/>
            <a:ext cx="7574721" cy="94408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 Narrow"/>
              <a:buNone/>
            </a:pPr>
            <a:r>
              <a:rPr b="1" i="0" lang="en-US" sz="4400" u="none" cap="none" strike="noStrik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Second-Hand Smoke Impacts</a:t>
            </a:r>
            <a:endParaRPr b="0" i="0" sz="4400" u="none" cap="none" strike="noStrike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186" name="Google Shape;186;p7"/>
          <p:cNvSpPr txBox="1"/>
          <p:nvPr>
            <p:ph idx="4294967295" type="body"/>
          </p:nvPr>
        </p:nvSpPr>
        <p:spPr>
          <a:xfrm>
            <a:off x="934278" y="1625691"/>
            <a:ext cx="10637611" cy="46287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▪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Adults</a:t>
            </a:r>
            <a:endParaRPr/>
          </a:p>
          <a:p>
            <a:pPr indent="-342900" lvl="1" marL="8001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▪"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Causes coronary heart disease and stroke.</a:t>
            </a:r>
            <a:endParaRPr/>
          </a:p>
          <a:p>
            <a:pPr indent="-342900" lvl="1" marL="8001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▪"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18% deaths (979 in Malawi).</a:t>
            </a:r>
            <a:endParaRPr/>
          </a:p>
          <a:p>
            <a:pPr indent="-342900" lvl="2" marL="12573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▪"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No safe level of exposure.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▪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Children</a:t>
            </a:r>
            <a:endParaRPr/>
          </a:p>
          <a:p>
            <a:pPr indent="-342900" lvl="1" marL="8001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▪"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Raises risk of acute respiratory infections, asthma exacerbations, otitis media, and SIDS.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▪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Policy direction: </a:t>
            </a:r>
            <a:endParaRPr/>
          </a:p>
          <a:p>
            <a:pPr indent="-342900" lvl="1" marL="8001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▪"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100% smoke‑free indoor public places and workplaces protect health and reduce tobacco use prevalence.</a:t>
            </a:r>
            <a:endParaRPr/>
          </a:p>
          <a:p>
            <a:pPr indent="-342900" lvl="1" marL="8001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▪"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FCTC promote smoke-free environments and cessation support.</a:t>
            </a:r>
            <a:endParaRPr/>
          </a:p>
          <a:p>
            <a:pPr indent="-342900" lvl="1" marL="8001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▪"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Malawi's proposed 2025 bill aims for 100% smoke-free public areas.</a:t>
            </a:r>
            <a:endParaRPr/>
          </a:p>
        </p:txBody>
      </p:sp>
      <p:pic>
        <p:nvPicPr>
          <p:cNvPr id="187" name="Google Shape;187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238264" y="1476375"/>
            <a:ext cx="2333625" cy="1952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8"/>
          <p:cNvSpPr txBox="1"/>
          <p:nvPr>
            <p:ph type="title"/>
          </p:nvPr>
        </p:nvSpPr>
        <p:spPr>
          <a:xfrm>
            <a:off x="1152939" y="151179"/>
            <a:ext cx="9886122" cy="83821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 Narrow"/>
              <a:buNone/>
            </a:pPr>
            <a:r>
              <a:rPr b="1" lang="en-US" sz="3600"/>
              <a:t>WHO 2024 Clinical Guidance — What to Do in Practice</a:t>
            </a:r>
            <a:endParaRPr/>
          </a:p>
        </p:txBody>
      </p:sp>
      <p:sp>
        <p:nvSpPr>
          <p:cNvPr id="193" name="Google Shape;193;p8"/>
          <p:cNvSpPr txBox="1"/>
          <p:nvPr>
            <p:ph idx="1" type="body"/>
          </p:nvPr>
        </p:nvSpPr>
        <p:spPr>
          <a:xfrm>
            <a:off x="292100" y="1333500"/>
            <a:ext cx="5181600" cy="48640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85000" lnSpcReduction="10000"/>
          </a:bodyPr>
          <a:lstStyle/>
          <a:p>
            <a:pPr indent="0" lvl="0" marL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b="1" lang="en-US">
                <a:latin typeface="Arial Narrow"/>
                <a:ea typeface="Arial Narrow"/>
                <a:cs typeface="Arial Narrow"/>
                <a:sym typeface="Arial Narrow"/>
              </a:rPr>
              <a:t>Clinical Points</a:t>
            </a:r>
            <a:endParaRPr/>
          </a:p>
          <a:p>
            <a:pPr indent="-228600" lvl="0" marL="228600" rtl="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▪"/>
            </a:pPr>
            <a:r>
              <a:rPr lang="en-US">
                <a:latin typeface="Arial Narrow"/>
                <a:ea typeface="Arial Narrow"/>
                <a:cs typeface="Arial Narrow"/>
                <a:sym typeface="Arial Narrow"/>
              </a:rPr>
              <a:t>Offer brief advice to every tobacco user at every visit (30 sec–3 min).</a:t>
            </a:r>
            <a:endParaRPr/>
          </a:p>
          <a:p>
            <a:pPr indent="-228600" lvl="0" marL="228600" rtl="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▪"/>
            </a:pPr>
            <a:r>
              <a:rPr lang="en-US">
                <a:latin typeface="Arial Narrow"/>
                <a:ea typeface="Arial Narrow"/>
                <a:cs typeface="Arial Narrow"/>
                <a:sym typeface="Arial Narrow"/>
              </a:rPr>
              <a:t>Provide more‑intensive behavioral support where feasible (individual/group, in‑person/phone).</a:t>
            </a:r>
            <a:endParaRPr/>
          </a:p>
          <a:p>
            <a:pPr indent="-228600" lvl="0" marL="228600" rtl="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▪"/>
            </a:pPr>
            <a:r>
              <a:rPr lang="en-US">
                <a:latin typeface="Arial Narrow"/>
                <a:ea typeface="Arial Narrow"/>
                <a:cs typeface="Arial Narrow"/>
                <a:sym typeface="Arial Narrow"/>
              </a:rPr>
              <a:t>First‑line pharmacotherapies: Varenicline, NRT, Bupropion, Cytisine (as available/appropriate).</a:t>
            </a:r>
            <a:endParaRPr/>
          </a:p>
          <a:p>
            <a:pPr indent="-228600" lvl="0" marL="228600" rtl="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▪"/>
            </a:pPr>
            <a:r>
              <a:rPr lang="en-US">
                <a:latin typeface="Arial Narrow"/>
                <a:ea typeface="Arial Narrow"/>
                <a:cs typeface="Arial Narrow"/>
                <a:sym typeface="Arial Narrow"/>
              </a:rPr>
              <a:t>Combine behavioral support + medication for best quit rates.</a:t>
            </a:r>
            <a:endParaRPr/>
          </a:p>
        </p:txBody>
      </p:sp>
      <p:sp>
        <p:nvSpPr>
          <p:cNvPr id="194" name="Google Shape;194;p8"/>
          <p:cNvSpPr txBox="1"/>
          <p:nvPr>
            <p:ph idx="2" type="body"/>
          </p:nvPr>
        </p:nvSpPr>
        <p:spPr>
          <a:xfrm>
            <a:off x="6718302" y="1333500"/>
            <a:ext cx="5181600" cy="48640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85000" lnSpcReduction="10000"/>
          </a:bodyPr>
          <a:lstStyle/>
          <a:p>
            <a:pPr indent="0" lvl="0" marL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b="1" lang="en-US">
                <a:latin typeface="Arial Narrow"/>
                <a:ea typeface="Arial Narrow"/>
                <a:cs typeface="Arial Narrow"/>
                <a:sym typeface="Arial Narrow"/>
              </a:rPr>
              <a:t>Program Points</a:t>
            </a:r>
            <a:endParaRPr/>
          </a:p>
          <a:p>
            <a:pPr indent="-228600" lvl="0" marL="2286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▪"/>
            </a:pPr>
            <a:r>
              <a:rPr lang="en-US">
                <a:latin typeface="Arial Narrow"/>
                <a:ea typeface="Arial Narrow"/>
                <a:cs typeface="Arial Narrow"/>
                <a:sym typeface="Arial Narrow"/>
              </a:rPr>
              <a:t>Integrate into NCD, HIV/TB, and ANC services; use simple prompts on registers.</a:t>
            </a:r>
            <a:endParaRPr/>
          </a:p>
          <a:p>
            <a:pPr indent="-228600" lvl="0" marL="2286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▪"/>
            </a:pPr>
            <a:r>
              <a:rPr lang="en-US">
                <a:latin typeface="Arial Narrow"/>
                <a:ea typeface="Arial Narrow"/>
                <a:cs typeface="Arial Narrow"/>
                <a:sym typeface="Arial Narrow"/>
              </a:rPr>
              <a:t>Develop referral pathways (quit lines, counsellors).</a:t>
            </a:r>
            <a:endParaRPr/>
          </a:p>
          <a:p>
            <a:pPr indent="-228600" lvl="0" marL="2286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▪"/>
            </a:pPr>
            <a:r>
              <a:rPr lang="en-US">
                <a:latin typeface="Arial Narrow"/>
                <a:ea typeface="Arial Narrow"/>
                <a:cs typeface="Arial Narrow"/>
                <a:sym typeface="Arial Narrow"/>
              </a:rPr>
              <a:t>Ensure availability of at least one first‑line medicine; consider Cytisine where cost is a barrier.</a:t>
            </a:r>
            <a:endParaRPr/>
          </a:p>
          <a:p>
            <a:pPr indent="-228600" lvl="0" marL="2286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▪"/>
            </a:pPr>
            <a:r>
              <a:rPr lang="en-US">
                <a:latin typeface="Arial Narrow"/>
                <a:ea typeface="Arial Narrow"/>
                <a:cs typeface="Arial Narrow"/>
                <a:sym typeface="Arial Narrow"/>
              </a:rPr>
              <a:t>Record brief advice as a quality indicator in clinics.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9"/>
          <p:cNvSpPr txBox="1"/>
          <p:nvPr>
            <p:ph idx="4294967295" type="title"/>
          </p:nvPr>
        </p:nvSpPr>
        <p:spPr>
          <a:xfrm>
            <a:off x="1969291" y="220894"/>
            <a:ext cx="7250909" cy="83492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 fontScale="90000"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 Narrow"/>
              <a:buNone/>
            </a:pPr>
            <a:r>
              <a:rPr b="1" i="0" lang="en-US" sz="4400" u="none" cap="none" strike="noStrik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Malawi Policy context</a:t>
            </a:r>
            <a:endParaRPr/>
          </a:p>
        </p:txBody>
      </p:sp>
      <p:grpSp>
        <p:nvGrpSpPr>
          <p:cNvPr id="200" name="Google Shape;200;p9"/>
          <p:cNvGrpSpPr/>
          <p:nvPr/>
        </p:nvGrpSpPr>
        <p:grpSpPr>
          <a:xfrm>
            <a:off x="978691" y="1542069"/>
            <a:ext cx="10515600" cy="3684960"/>
            <a:chOff x="0" y="18069"/>
            <a:chExt cx="10515600" cy="3684960"/>
          </a:xfrm>
        </p:grpSpPr>
        <p:sp>
          <p:nvSpPr>
            <p:cNvPr id="201" name="Google Shape;201;p9"/>
            <p:cNvSpPr/>
            <p:nvPr/>
          </p:nvSpPr>
          <p:spPr>
            <a:xfrm>
              <a:off x="0" y="18069"/>
              <a:ext cx="10515600" cy="898560"/>
            </a:xfrm>
            <a:prstGeom prst="roundRect">
              <a:avLst>
                <a:gd fmla="val 16667" name="adj"/>
              </a:avLst>
            </a:prstGeom>
            <a:solidFill>
              <a:srgbClr val="599BD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2" name="Google Shape;202;p9"/>
            <p:cNvSpPr txBox="1"/>
            <p:nvPr/>
          </p:nvSpPr>
          <p:spPr>
            <a:xfrm>
              <a:off x="43864" y="61933"/>
              <a:ext cx="10427872" cy="8108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06675" lIns="106675" spcFirstLastPara="1" rIns="106675" wrap="square" tIns="10667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800"/>
                <a:buFont typeface="Arial"/>
                <a:buNone/>
              </a:pPr>
              <a:r>
                <a:rPr b="1" i="0" lang="en-US" sz="2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WHO FCTC</a:t>
              </a:r>
              <a:endPara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" name="Google Shape;203;p9"/>
            <p:cNvSpPr/>
            <p:nvPr/>
          </p:nvSpPr>
          <p:spPr>
            <a:xfrm>
              <a:off x="0" y="916629"/>
              <a:ext cx="10515600" cy="794880"/>
            </a:xfrm>
            <a:prstGeom prst="rect">
              <a:avLst/>
            </a:prstGeom>
            <a:noFill/>
            <a:ln cap="flat" cmpd="sng" w="9525">
              <a:solidFill>
                <a:schemeClr val="dk1">
                  <a:alpha val="0"/>
                </a:schemeClr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4" name="Google Shape;204;p9"/>
            <p:cNvSpPr txBox="1"/>
            <p:nvPr/>
          </p:nvSpPr>
          <p:spPr>
            <a:xfrm>
              <a:off x="0" y="916629"/>
              <a:ext cx="10515600" cy="7948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30475" lIns="333850" spcFirstLastPara="1" rIns="170675" wrap="square" tIns="30475">
              <a:noAutofit/>
            </a:bodyPr>
            <a:lstStyle/>
            <a:p>
              <a:pPr indent="-228600" lvl="1" marL="22860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Char char="•"/>
              </a:pPr>
              <a:r>
                <a:rPr b="0" i="0" lang="en-US" sz="2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Malawi ratified on 18 Aug 2023 (in force 16 Nov 2023)</a:t>
              </a:r>
              <a:endParaRPr/>
            </a:p>
            <a:p>
              <a:pPr indent="-228600" lvl="1" marL="228600" marR="0" rtl="0" algn="l">
                <a:lnSpc>
                  <a:spcPct val="90000"/>
                </a:lnSpc>
                <a:spcBef>
                  <a:spcPts val="48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Char char="•"/>
              </a:pPr>
              <a:r>
                <a:rPr b="0" i="0" lang="en-US" sz="2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Reporting to Conference of the Parties now underway.</a:t>
              </a:r>
              <a:endParaRPr/>
            </a:p>
          </p:txBody>
        </p:sp>
        <p:sp>
          <p:nvSpPr>
            <p:cNvPr id="205" name="Google Shape;205;p9"/>
            <p:cNvSpPr/>
            <p:nvPr/>
          </p:nvSpPr>
          <p:spPr>
            <a:xfrm>
              <a:off x="0" y="1690492"/>
              <a:ext cx="10515600" cy="898560"/>
            </a:xfrm>
            <a:prstGeom prst="roundRect">
              <a:avLst>
                <a:gd fmla="val 16667" name="adj"/>
              </a:avLst>
            </a:prstGeom>
            <a:solidFill>
              <a:srgbClr val="6FAB4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6" name="Google Shape;206;p9"/>
            <p:cNvSpPr txBox="1"/>
            <p:nvPr/>
          </p:nvSpPr>
          <p:spPr>
            <a:xfrm>
              <a:off x="43864" y="1734356"/>
              <a:ext cx="10427872" cy="8108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06675" lIns="106675" spcFirstLastPara="1" rIns="106675" wrap="square" tIns="10667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800"/>
                <a:buFont typeface="Arial"/>
                <a:buNone/>
              </a:pPr>
              <a:r>
                <a:rPr b="1" i="0" lang="en-US" sz="2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Priority measures</a:t>
              </a:r>
              <a:endParaRPr/>
            </a:p>
          </p:txBody>
        </p:sp>
        <p:sp>
          <p:nvSpPr>
            <p:cNvPr id="207" name="Google Shape;207;p9"/>
            <p:cNvSpPr/>
            <p:nvPr/>
          </p:nvSpPr>
          <p:spPr>
            <a:xfrm>
              <a:off x="0" y="2610069"/>
              <a:ext cx="10515600" cy="1092960"/>
            </a:xfrm>
            <a:prstGeom prst="rect">
              <a:avLst/>
            </a:prstGeom>
            <a:noFill/>
            <a:ln cap="flat" cmpd="sng" w="9525">
              <a:solidFill>
                <a:schemeClr val="dk1">
                  <a:alpha val="0"/>
                </a:schemeClr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8" name="Google Shape;208;p9"/>
            <p:cNvSpPr txBox="1"/>
            <p:nvPr/>
          </p:nvSpPr>
          <p:spPr>
            <a:xfrm>
              <a:off x="0" y="2610069"/>
              <a:ext cx="10515600" cy="109296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30475" lIns="333850" spcFirstLastPara="1" rIns="170675" wrap="square" tIns="30475">
              <a:noAutofit/>
            </a:bodyPr>
            <a:lstStyle/>
            <a:p>
              <a:pPr indent="-228600" lvl="1" marL="22860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Char char="•"/>
              </a:pPr>
              <a:r>
                <a:rPr b="0" i="0" lang="en-US" sz="2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Smoke‑free public places, health warnings, advertising bans, taxation, and cessation support.</a:t>
              </a:r>
              <a:endParaRPr/>
            </a:p>
            <a:p>
              <a:pPr indent="-76200" lvl="1" marL="228600" marR="0" rtl="0" algn="l">
                <a:lnSpc>
                  <a:spcPct val="90000"/>
                </a:lnSpc>
                <a:spcBef>
                  <a:spcPts val="48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9" name="Google Shape;209;p9"/>
          <p:cNvGrpSpPr/>
          <p:nvPr/>
        </p:nvGrpSpPr>
        <p:grpSpPr>
          <a:xfrm>
            <a:off x="978691" y="5334000"/>
            <a:ext cx="10515600" cy="864223"/>
            <a:chOff x="0" y="3248862"/>
            <a:chExt cx="10515600" cy="864223"/>
          </a:xfrm>
        </p:grpSpPr>
        <p:sp>
          <p:nvSpPr>
            <p:cNvPr id="210" name="Google Shape;210;p9"/>
            <p:cNvSpPr/>
            <p:nvPr/>
          </p:nvSpPr>
          <p:spPr>
            <a:xfrm>
              <a:off x="0" y="3248862"/>
              <a:ext cx="10515600" cy="864223"/>
            </a:xfrm>
            <a:prstGeom prst="roundRect">
              <a:avLst>
                <a:gd fmla="val 16667" name="adj"/>
              </a:avLst>
            </a:prstGeom>
            <a:solidFill>
              <a:srgbClr val="C00000"/>
            </a:solidFill>
            <a:ln>
              <a:noFill/>
            </a:ln>
            <a:effectLst>
              <a:outerShdw blurRad="149987" algn="ctr" dir="8460000" dist="250190">
                <a:srgbClr val="000000">
                  <a:alpha val="27843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1" name="Google Shape;211;p9"/>
            <p:cNvSpPr txBox="1"/>
            <p:nvPr/>
          </p:nvSpPr>
          <p:spPr>
            <a:xfrm>
              <a:off x="42188" y="3291050"/>
              <a:ext cx="10431224" cy="779847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  <a:effectLst>
              <a:outerShdw blurRad="149987" algn="ctr" dir="8460000" dist="250190">
                <a:srgbClr val="000000">
                  <a:alpha val="27843"/>
                </a:srgbClr>
              </a:outerShdw>
            </a:effectLst>
          </p:spPr>
          <p:txBody>
            <a:bodyPr anchorCtr="0" anchor="ctr" bIns="106675" lIns="106675" spcFirstLastPara="1" rIns="106675" wrap="square" tIns="10667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800"/>
                <a:buFont typeface="Arial"/>
                <a:buNone/>
              </a:pPr>
              <a:r>
                <a:rPr b="0" i="0" lang="en-US" sz="2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Leverage FCTC to strengthen facility‑level protocols (screen, advise, refer) and municipal smoke‑free enforcement.</a:t>
              </a:r>
              <a:endParaRPr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2025-11-01T18:23:08Z</dcterms:created>
  <dc:creator>Blessings CG</dc:creator>
</cp:coreProperties>
</file>