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77" r:id="rId4"/>
    <p:sldId id="278" r:id="rId5"/>
    <p:sldId id="279" r:id="rId6"/>
    <p:sldId id="280" r:id="rId7"/>
    <p:sldId id="291" r:id="rId8"/>
    <p:sldId id="292" r:id="rId9"/>
    <p:sldId id="293" r:id="rId10"/>
    <p:sldId id="294" r:id="rId11"/>
    <p:sldId id="295" r:id="rId12"/>
    <p:sldId id="296" r:id="rId13"/>
    <p:sldId id="298" r:id="rId14"/>
    <p:sldId id="299" r:id="rId15"/>
    <p:sldId id="300" r:id="rId16"/>
    <p:sldId id="301" r:id="rId17"/>
    <p:sldId id="302" r:id="rId18"/>
    <p:sldId id="303" r:id="rId19"/>
    <p:sldId id="26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15" autoAdjust="0"/>
    <p:restoredTop sz="86040" autoAdjust="0"/>
  </p:normalViewPr>
  <p:slideViewPr>
    <p:cSldViewPr snapToGrid="0">
      <p:cViewPr varScale="1">
        <p:scale>
          <a:sx n="54" d="100"/>
          <a:sy n="54" d="100"/>
        </p:scale>
        <p:origin x="107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D860EE-AAAF-4606-89FC-4B86DE7FA5D8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1A15E5-A26C-47FC-9DB8-D6F0F368D2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984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This session is designed to ensure that you are familiar with best practices for tailoring tobacco dependence treatment to best meet the needs of people who want to quit with a focus on the initial assessment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We will look specifically at the initial assessment or your initial contact with patients.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Focussing</a:t>
            </a:r>
            <a:r>
              <a:rPr lang="en-US" dirty="0"/>
              <a:t> on best practices and communications skills for engaging people who smoke. </a:t>
            </a:r>
          </a:p>
          <a:p>
            <a:endParaRPr lang="en-US" dirty="0"/>
          </a:p>
          <a:p>
            <a:r>
              <a:rPr lang="en-US" dirty="0"/>
              <a:t>We consider what key information is needed to tailor treatment to the patient’s individual needs and we will also spend some time discussing consideration for smoking and psychotropic medications.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90E281-3A57-41CF-92F1-49B5AEDB105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611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0FE4EBB-B53C-B2DC-CA42-CF297EA3E1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4" b="872"/>
          <a:stretch>
            <a:fillRect/>
          </a:stretch>
        </p:blipFill>
        <p:spPr>
          <a:xfrm>
            <a:off x="0" y="-27210"/>
            <a:ext cx="12192000" cy="67723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72F971F-976D-2CD6-16AB-492A8937ED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14723"/>
            <a:ext cx="9144000" cy="139524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C372C3-87F7-8918-5D80-3E1F035D69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73154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1F5E6-C074-26A9-AA02-B0D637B5A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992587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FC7A28-A683-7AD0-AB1E-AFC2776297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69D184-B9D6-1B8B-0339-C5DA19717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9878CA-D876-60FE-9FC5-8B6BB44F1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THR and Smoke Cessation Training Program_ATM</a:t>
            </a:r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55A883-E9B5-7C83-7EB6-AF2FBB4A9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C8-952B-4664-9012-155873069143}" type="slidenum">
              <a:rPr lang="en-ZA" smtClean="0"/>
              <a:t>‹#›</a:t>
            </a:fld>
            <a:endParaRPr lang="en-Z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3CB28B-F1CA-EC56-338B-C59F2EF3CA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73880" y="0"/>
            <a:ext cx="1018120" cy="11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936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7A48C2-BF1C-566B-E7D2-35DA2F96FF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44898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0B4FFA-8C57-20BE-C79C-1F9DCA6C76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E2E983-B2B6-2107-1DB8-836E9706C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0E3DAC-83B9-6AE0-5A72-2B05A8D9B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THR and Smoke Cessation Training Program_ATM</a:t>
            </a:r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8390F8-3978-9AEF-C891-1CD7884C5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C8-952B-4664-9012-155873069143}" type="slidenum">
              <a:rPr lang="en-ZA" smtClean="0"/>
              <a:t>‹#›</a:t>
            </a:fld>
            <a:endParaRPr lang="en-Z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B69F25D-8013-2304-D68D-B5BEEA14D2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73880" y="0"/>
            <a:ext cx="1018120" cy="11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718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D8195AC-6C3E-3948-3184-2FE4A3E5D2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4279" y="120677"/>
            <a:ext cx="9681170" cy="112821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7037212-D456-5B96-393A-7B0F44566A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4278" y="1625691"/>
            <a:ext cx="10637611" cy="462874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ZA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0923416-49A5-811B-3C96-1995CB324079}"/>
              </a:ext>
            </a:extLst>
          </p:cNvPr>
          <p:cNvSpPr/>
          <p:nvPr userDrawn="1"/>
        </p:nvSpPr>
        <p:spPr>
          <a:xfrm>
            <a:off x="0" y="0"/>
            <a:ext cx="409903" cy="65899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675650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44A56-520B-933B-A26E-66D6DAA3C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1217A1-5E95-4CA9-9AEB-F16CE614D6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C02492-83BA-5757-C7AD-659D7C41A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A74931-4D05-18AE-DDAB-9A52CC054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THR and Smoke Cessation Training Program_ATM</a:t>
            </a:r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5B9ED1-2D84-836E-9B9A-1AEFCB6F7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C8-952B-4664-9012-155873069143}" type="slidenum">
              <a:rPr lang="en-ZA" smtClean="0"/>
              <a:t>‹#›</a:t>
            </a:fld>
            <a:endParaRPr lang="en-Z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8C36F2E-434D-DF1C-051B-69F49AD78C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172" y="1233376"/>
            <a:ext cx="10967655" cy="97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32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9EB5A-B211-42C4-E854-9B47635A6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939" y="151179"/>
            <a:ext cx="9886122" cy="83821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638A15-993C-4698-0FF0-84C1FB1085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9AC5F5-62A8-230E-314D-A047E1A09D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E45D5C-EC1C-7B16-9149-4054585C9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22E58F-1491-31B1-2B11-A18A27E42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THR and Smoke Cessation Training Program_ATM</a:t>
            </a:r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E7A3C0-698B-C820-E0EC-3C8170969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C8-952B-4664-9012-155873069143}" type="slidenum">
              <a:rPr lang="en-ZA" smtClean="0"/>
              <a:t>‹#›</a:t>
            </a:fld>
            <a:endParaRPr lang="en-Z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CFD43C4-03A0-084F-407B-52EFFF44AF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73880" y="0"/>
            <a:ext cx="1018120" cy="11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763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26284-74D2-9B00-456F-EBC63BA23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8914"/>
            <a:ext cx="10335680" cy="61709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988E3-1539-A194-C3E4-CA341B0B53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9E388B-203B-E850-2DF0-CD3A0C1360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C9193E-E3B0-FB63-5E8E-4C8F04BE66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FCF93C-152A-993F-0542-5762017375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2372C4-78AB-F9E2-9E42-4C1D8C21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6048E6-240B-A1C2-A6C5-D9BA23DB1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THR and Smoke Cessation Training Program_ATM</a:t>
            </a:r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59FB37-9096-B2BB-5935-6ABECBE21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C8-952B-4664-9012-15587306914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65125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25215-26D0-9F1F-A4CF-06CA8AC42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5613"/>
            <a:ext cx="10010869" cy="66854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C4244C-B78B-FDE2-8F3B-4BE42C99C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899855-5228-FA72-99DB-6F446CC2E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THR and Smoke Cessation Training Program_ATM</a:t>
            </a:r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F46978-9A13-86F5-F2DC-22A92CF0C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C8-952B-4664-9012-155873069143}" type="slidenum">
              <a:rPr lang="en-ZA" smtClean="0"/>
              <a:t>‹#›</a:t>
            </a:fld>
            <a:endParaRPr lang="en-ZA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28B443-966E-F733-D73F-CC2F36D2F5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73880" y="0"/>
            <a:ext cx="1018120" cy="11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031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AF6C2C-E8BD-D37C-1D25-1AB2B6D7D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A3CAE9-ED18-2F74-D315-D88C5C3E5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THR and Smoke Cessation Training Program_ATM</a:t>
            </a:r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AEF522-89AB-0FDC-4F4E-9E55BBD28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C8-952B-4664-9012-155873069143}" type="slidenum">
              <a:rPr lang="en-ZA" smtClean="0"/>
              <a:t>‹#›</a:t>
            </a:fld>
            <a:endParaRPr lang="en-Z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CC0440-E698-FC01-D708-D0C983381B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73880" y="0"/>
            <a:ext cx="1018120" cy="11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733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64BB0-779E-C2DF-3C22-0A15BC05E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212969-79C4-FA81-B644-9C077F90BF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7300" y="1127858"/>
            <a:ext cx="6172200" cy="474113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761EC2-5B0D-415A-42EA-1145B7F47D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7686D3-4771-DCDA-AA4F-D35D86C61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7C3517-59EE-52E4-B7D7-6F89C34ED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THR and Smoke Cessation Training Program_ATM</a:t>
            </a:r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D92564-D789-580E-464B-4685119DB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C8-952B-4664-9012-155873069143}" type="slidenum">
              <a:rPr lang="en-ZA" smtClean="0"/>
              <a:t>‹#›</a:t>
            </a:fld>
            <a:endParaRPr lang="en-Z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0B13E4-9A33-E75A-CC5F-FB5DA997A3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73880" y="0"/>
            <a:ext cx="1018120" cy="11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273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108EA-0D60-B429-CACE-C617BE8C0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D5A3A6-F17B-CDFB-750D-BE5B6E0329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1247361"/>
            <a:ext cx="6172200" cy="479670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086EDF-11FD-591F-0306-67D8B9E575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B21EF3-D4FC-ADBB-D5BB-D879E4106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92EF17-D200-F2F6-31DD-6FAFA15F6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THR and Smoke Cessation Training Program_ATM</a:t>
            </a:r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1F7FD4-918F-DEF2-5BC2-B9674A7E8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C8-952B-4664-9012-15587306914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02251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">
              <a:schemeClr val="accent5">
                <a:lumMod val="20000"/>
                <a:lumOff val="80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053301-BE9B-1A57-0A6A-2AFB664F3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335680" cy="7671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7BD377-71C2-B5FB-55E0-DAD6FB7871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30017"/>
            <a:ext cx="10335680" cy="45469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B314B8-EDF5-0B0D-CA1E-E115147446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FA6FC0-977A-EFA6-709F-7CDAD57BFB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THR and Smoke Cessation Training Program_ATM</a:t>
            </a:r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ABD21B-4A32-0683-14BE-7C162D899B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7752C8-952B-4664-9012-155873069143}" type="slidenum">
              <a:rPr lang="en-ZA" smtClean="0"/>
              <a:t>‹#›</a:t>
            </a:fld>
            <a:endParaRPr lang="en-Z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563532-58FB-BF56-DE18-355ABCA4F8D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1173880" y="4388"/>
            <a:ext cx="1018120" cy="11278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15AB348-154D-7680-88AC-9B3189DC2306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715285" y="1234815"/>
            <a:ext cx="10967655" cy="975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0F16F60-3706-CC6D-556E-2BC0EAB69D86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715284" y="6307578"/>
            <a:ext cx="10967655" cy="97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072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150000"/>
        </a:lnSpc>
        <a:spcBef>
          <a:spcPct val="0"/>
        </a:spcBef>
        <a:buNone/>
        <a:defRPr sz="4400" kern="1200">
          <a:solidFill>
            <a:schemeClr val="tx1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FBC39-AEC5-4A9E-A502-AD8837C35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2932" y="2383514"/>
            <a:ext cx="11226136" cy="1173063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/>
              <a:t>The 5 A strategy and Very brief advice (VBA)</a:t>
            </a:r>
            <a:endParaRPr lang="en-US" sz="4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2BB3A94-A971-4888-9762-593A9069770A}"/>
              </a:ext>
            </a:extLst>
          </p:cNvPr>
          <p:cNvSpPr/>
          <p:nvPr/>
        </p:nvSpPr>
        <p:spPr>
          <a:xfrm>
            <a:off x="762000" y="5859326"/>
            <a:ext cx="50193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Center for Development Management (CDM)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63A25B-7D79-4AFC-B6A5-90F0E55DA8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478326"/>
            <a:ext cx="762000" cy="762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E53AD10-A1EF-8BA4-F299-585826731892}"/>
              </a:ext>
            </a:extLst>
          </p:cNvPr>
          <p:cNvSpPr txBox="1"/>
          <p:nvPr/>
        </p:nvSpPr>
        <p:spPr>
          <a:xfrm>
            <a:off x="3271661" y="4061620"/>
            <a:ext cx="60979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Alexander Thomas Mboma, MPH</a:t>
            </a:r>
          </a:p>
          <a:p>
            <a:pPr algn="ctr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73258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07F9D-ED3B-BF61-7C09-F06FEE6D7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279" y="273132"/>
            <a:ext cx="9681170" cy="975756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Tw Cen MT" panose="020B0602020104020603" pitchFamily="34" charset="0"/>
              </a:rPr>
              <a:t>The VBA model: ASK, ADVISE, ACT </a:t>
            </a:r>
            <a:endParaRPr lang="en-US" sz="4000" dirty="0">
              <a:latin typeface="Tw Cen MT" panose="020B06020201040206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B74191-A3E9-C4E5-B1A0-D0D362EE9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800" dirty="0">
                <a:latin typeface="Tw Cen MT" panose="020B0602020104020603" pitchFamily="34" charset="0"/>
              </a:rPr>
              <a:t>The 3 A's: ASK, ADVISE, ACT</a:t>
            </a:r>
          </a:p>
          <a:p>
            <a:pPr>
              <a:lnSpc>
                <a:spcPct val="100000"/>
              </a:lnSpc>
            </a:pPr>
            <a:r>
              <a:rPr lang="en-US" sz="2800" b="1" dirty="0">
                <a:latin typeface="Tw Cen MT" panose="020B0602020104020603" pitchFamily="34" charset="0"/>
              </a:rPr>
              <a:t>ASK:</a:t>
            </a:r>
            <a:r>
              <a:rPr lang="en-US" sz="2800" dirty="0">
                <a:latin typeface="Tw Cen MT" panose="020B0602020104020603" pitchFamily="34" charset="0"/>
              </a:rPr>
              <a:t> Ask and record smoking status (e.g., "Do you smoke?").</a:t>
            </a:r>
          </a:p>
          <a:p>
            <a:pPr>
              <a:lnSpc>
                <a:spcPct val="100000"/>
              </a:lnSpc>
            </a:pPr>
            <a:r>
              <a:rPr lang="en-US" sz="2800" b="1" dirty="0">
                <a:latin typeface="Tw Cen MT" panose="020B0602020104020603" pitchFamily="34" charset="0"/>
              </a:rPr>
              <a:t>ADVISE:</a:t>
            </a:r>
            <a:r>
              <a:rPr lang="en-US" sz="2800" dirty="0">
                <a:latin typeface="Tw Cen MT" panose="020B0602020104020603" pitchFamily="34" charset="0"/>
              </a:rPr>
              <a:t> Advise that the most effective way to quit is with support and medication.</a:t>
            </a:r>
          </a:p>
          <a:p>
            <a:pPr>
              <a:lnSpc>
                <a:spcPct val="100000"/>
              </a:lnSpc>
            </a:pPr>
            <a:r>
              <a:rPr lang="en-US" sz="2800" b="1" dirty="0">
                <a:latin typeface="Tw Cen MT" panose="020B0602020104020603" pitchFamily="34" charset="0"/>
              </a:rPr>
              <a:t>ACT:</a:t>
            </a:r>
            <a:r>
              <a:rPr lang="en-US" sz="2800" dirty="0">
                <a:latin typeface="Tw Cen MT" panose="020B0602020104020603" pitchFamily="34" charset="0"/>
              </a:rPr>
              <a:t> Act by referring the patient to appropriate local stop-smoking support. </a:t>
            </a:r>
          </a:p>
          <a:p>
            <a:pPr>
              <a:lnSpc>
                <a:spcPct val="100000"/>
              </a:lnSpc>
            </a:pPr>
            <a:endParaRPr lang="en-US" sz="2800" dirty="0">
              <a:latin typeface="Tw Cen MT" panose="020B0602020104020603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0682F7-D46C-1627-8C89-41E61B46D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r" defTabSz="457200" rtl="0" eaLnBrk="1" latinLnBrk="0" hangingPunct="1">
              <a:defRPr sz="3200" b="0" i="0" kern="1200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C77E122-28B6-40C0-A7EC-6A541EA7267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7968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466E7-DB15-C108-A34A-C5FEF7DFE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>
                <a:latin typeface="Tw Cen MT" panose="020B0602020104020603" pitchFamily="34" charset="0"/>
              </a:rPr>
              <a:t>ASK - Establishing smoking status </a:t>
            </a:r>
            <a:endParaRPr lang="en-US" sz="4000" dirty="0">
              <a:latin typeface="Tw Cen MT" panose="020B06020201040206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F9D8ED-A3F5-E431-89CF-2B633C35B4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Tw Cen MT" panose="020B0602020104020603" pitchFamily="34" charset="0"/>
              </a:rPr>
              <a:t>Step 1: ASK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en-US" sz="2800" dirty="0">
                <a:latin typeface="Tw Cen MT" panose="020B0602020104020603" pitchFamily="34" charset="0"/>
              </a:rPr>
              <a:t>Routinely ask about smoking status at every encounter.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en-US" sz="2800" dirty="0">
                <a:latin typeface="Tw Cen MT" panose="020B0602020104020603" pitchFamily="34" charset="0"/>
              </a:rPr>
              <a:t>Record the patient's smoking status clearly in their notes.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en-US" sz="2800" dirty="0">
                <a:latin typeface="Tw Cen MT" panose="020B0602020104020603" pitchFamily="34" charset="0"/>
              </a:rPr>
              <a:t>Use a simple, direct question like, "Do you smoke?". </a:t>
            </a:r>
          </a:p>
          <a:p>
            <a:endParaRPr lang="en-US" sz="3200" dirty="0">
              <a:latin typeface="Tw Cen MT" panose="020B0602020104020603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05159B-FBFA-5BC1-2012-BC2D5C9B9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r" defTabSz="457200" rtl="0" eaLnBrk="1" latinLnBrk="0" hangingPunct="1">
              <a:defRPr sz="3200" b="0" i="0" kern="1200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C77E122-28B6-40C0-A7EC-6A541EA7267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03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E60A7-3C08-F22A-3818-26F404B0F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>
                <a:latin typeface="Tw Cen MT" panose="020B0602020104020603" pitchFamily="34" charset="0"/>
              </a:rPr>
              <a:t>ADVISE - Giving clear advice</a:t>
            </a:r>
            <a:endParaRPr lang="en-US" sz="4000" dirty="0">
              <a:latin typeface="Tw Cen MT" panose="020B06020201040206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B97BD0-A9B3-EF81-C948-B8FD2E809F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latin typeface="Tw Cen MT" panose="020B0602020104020603" pitchFamily="34" charset="0"/>
              </a:rPr>
              <a:t>Step 2: ADVISE</a:t>
            </a: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>
                <a:latin typeface="Tw Cen MT" panose="020B0602020104020603" pitchFamily="34" charset="0"/>
              </a:rPr>
              <a:t>State clearly that stopping smoking is the most important thing they can do for their health.</a:t>
            </a: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>
                <a:latin typeface="Tw Cen MT" panose="020B0602020104020603" pitchFamily="34" charset="0"/>
              </a:rPr>
              <a:t>Explain that a combination of behavioral support and medication is most effective.</a:t>
            </a: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>
                <a:latin typeface="Tw Cen MT" panose="020B0602020104020603" pitchFamily="34" charset="0"/>
              </a:rPr>
              <a:t>Correct misconceptions (e.g., that e-cigarettes are just as harmful as traditional cigarettes). </a:t>
            </a:r>
          </a:p>
          <a:p>
            <a:pPr>
              <a:lnSpc>
                <a:spcPct val="150000"/>
              </a:lnSpc>
            </a:pPr>
            <a:endParaRPr lang="en-US" sz="2800" dirty="0">
              <a:latin typeface="Tw Cen MT" panose="020B0602020104020603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62A2DE-FEA2-D812-3D21-1BA99708D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r" defTabSz="457200" rtl="0" eaLnBrk="1" latinLnBrk="0" hangingPunct="1">
              <a:defRPr sz="3200" b="0" i="0" kern="1200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C77E122-28B6-40C0-A7EC-6A541EA7267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449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01483-AAB4-0D7B-7D83-C038D221B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b="1" dirty="0">
                <a:latin typeface="Tw Cen MT" panose="020B0602020104020603" pitchFamily="34" charset="0"/>
              </a:rPr>
              <a:t> ACT - Referring to support</a:t>
            </a:r>
            <a:endParaRPr lang="en-US" sz="4400" dirty="0">
              <a:latin typeface="Tw Cen MT" panose="020B06020201040206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DD4CF6-2C33-3501-4643-72B22211A3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Tw Cen MT" panose="020B0602020104020603" pitchFamily="34" charset="0"/>
              </a:rPr>
              <a:t>Step 3: ACT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en-US" sz="2800" dirty="0">
                <a:latin typeface="Tw Cen MT" panose="020B0602020104020603" pitchFamily="34" charset="0"/>
              </a:rPr>
              <a:t>Based on the patient's readiness, refer them to support services.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en-US" sz="2800" dirty="0">
                <a:latin typeface="Tw Cen MT" panose="020B0602020104020603" pitchFamily="34" charset="0"/>
              </a:rPr>
              <a:t>This could include local stop-smoking clinics, helplines, or online resources.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en-US" sz="2800" dirty="0">
                <a:latin typeface="Tw Cen MT" panose="020B0602020104020603" pitchFamily="34" charset="0"/>
              </a:rPr>
              <a:t>Offer to help them make the appointment or provide them with the contact information. 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E865F4-2E35-EBD6-ABDC-C86A73C5C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r" defTabSz="457200" rtl="0" eaLnBrk="1" latinLnBrk="0" hangingPunct="1">
              <a:defRPr sz="3200" b="0" i="0" kern="1200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C77E122-28B6-40C0-A7EC-6A541EA72672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1836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E3390-5EA8-E9B1-3106-6E49FE951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b="1" dirty="0">
                <a:latin typeface="Tw Cen MT" panose="020B0602020104020603" pitchFamily="34" charset="0"/>
              </a:rPr>
              <a:t>Benefits of VBA</a:t>
            </a:r>
            <a:endParaRPr lang="en-US" sz="4400" dirty="0">
              <a:latin typeface="Tw Cen MT" panose="020B06020201040206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36765F-BC33-F63C-B4F0-DA05909DBE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latin typeface="Tw Cen MT" panose="020B0602020104020603" pitchFamily="34" charset="0"/>
              </a:rPr>
              <a:t>Why VBA is so effective</a:t>
            </a: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>
                <a:latin typeface="Tw Cen MT" panose="020B0602020104020603" pitchFamily="34" charset="0"/>
              </a:rPr>
              <a:t>Increases quit attempts.</a:t>
            </a: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>
                <a:latin typeface="Tw Cen MT" panose="020B0602020104020603" pitchFamily="34" charset="0"/>
              </a:rPr>
              <a:t>Is a cost-effective intervention.</a:t>
            </a: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>
                <a:latin typeface="Tw Cen MT" panose="020B0602020104020603" pitchFamily="34" charset="0"/>
              </a:rPr>
              <a:t>Can be delivered by any healthcare professional, making it a part of every patient visit.</a:t>
            </a: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>
                <a:latin typeface="Tw Cen MT" panose="020B0602020104020603" pitchFamily="34" charset="0"/>
              </a:rPr>
              <a:t>Provides a gateway to more intensive support.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0852CF-6AFE-F22E-4B42-5840B48B4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r" defTabSz="457200" rtl="0" eaLnBrk="1" latinLnBrk="0" hangingPunct="1">
              <a:defRPr sz="3200" b="0" i="0" kern="1200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C77E122-28B6-40C0-A7EC-6A541EA72672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5647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1DAB9-6A78-7385-B624-705F3D7A9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278" y="320633"/>
            <a:ext cx="9195373" cy="809501"/>
          </a:xfrm>
        </p:spPr>
        <p:txBody>
          <a:bodyPr>
            <a:noAutofit/>
          </a:bodyPr>
          <a:lstStyle/>
          <a:p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 Cen MT" panose="020B0602020104020603" pitchFamily="34" charset="0"/>
              </a:rPr>
              <a:t>VBA for smoking cessation is about….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79E9F2-0D0B-0BC8-4AB7-7A17CCA87A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4278" y="1389413"/>
            <a:ext cx="10637611" cy="4865026"/>
          </a:xfrm>
        </p:spPr>
        <p:txBody>
          <a:bodyPr>
            <a:normAutofit/>
          </a:bodyPr>
          <a:lstStyle/>
          <a:p>
            <a:pPr marL="342900" indent="-342900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GB" sz="2800" dirty="0">
                <a:latin typeface="Tw Cen MT" panose="020B0602020104020603" pitchFamily="34" charset="0"/>
              </a:rPr>
              <a:t>Raising the issue, routinely asking smoking status.</a:t>
            </a:r>
          </a:p>
          <a:p>
            <a:pPr marL="342900" indent="-342900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GB" sz="2800" dirty="0">
                <a:latin typeface="Tw Cen MT" panose="020B0602020104020603" pitchFamily="34" charset="0"/>
              </a:rPr>
              <a:t>Exploring what smoking means to the individual.</a:t>
            </a:r>
          </a:p>
          <a:p>
            <a:pPr marL="342900" indent="-342900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GB" sz="2800" dirty="0">
                <a:latin typeface="Tw Cen MT" panose="020B0602020104020603" pitchFamily="34" charset="0"/>
              </a:rPr>
              <a:t>Enabling the smoker to believe that they could stop smoking if they choose to do so.</a:t>
            </a:r>
          </a:p>
          <a:p>
            <a:pPr marL="342900" indent="-342900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GB" sz="2800" dirty="0">
                <a:latin typeface="Tw Cen MT" panose="020B0602020104020603" pitchFamily="34" charset="0"/>
              </a:rPr>
              <a:t>Checking levels of knowledge and beliefs about smoking.</a:t>
            </a:r>
          </a:p>
          <a:p>
            <a:pPr marL="342900" indent="-342900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GB" sz="2800" dirty="0">
                <a:latin typeface="Tw Cen MT" panose="020B0602020104020603" pitchFamily="34" charset="0"/>
              </a:rPr>
              <a:t>Correcting misinformation.</a:t>
            </a:r>
          </a:p>
          <a:p>
            <a:pPr marL="342900" indent="-342900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GB" sz="2800" dirty="0">
                <a:latin typeface="Tw Cen MT" panose="020B0602020104020603" pitchFamily="34" charset="0"/>
              </a:rPr>
              <a:t>Giving further information, advice and support.</a:t>
            </a:r>
          </a:p>
          <a:p>
            <a:pPr marL="342900" indent="-342900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GB" sz="2800" dirty="0">
                <a:latin typeface="Tw Cen MT" panose="020B0602020104020603" pitchFamily="34" charset="0"/>
              </a:rPr>
              <a:t>Outlining the benefits of getting help and making quitting easier for them if they access the service.</a:t>
            </a:r>
          </a:p>
          <a:p>
            <a:pPr marL="342900" indent="-342900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GB" sz="2800" dirty="0">
                <a:latin typeface="Tw Cen MT" panose="020B0602020104020603" pitchFamily="34" charset="0"/>
              </a:rPr>
              <a:t>Referring to stop smoking service.</a:t>
            </a:r>
            <a:endParaRPr lang="en-US" sz="2800" dirty="0">
              <a:latin typeface="Tw Cen MT" panose="020B0602020104020603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AFEA89-2B97-9761-8333-0858881E5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r" defTabSz="457200" rtl="0" eaLnBrk="1" latinLnBrk="0" hangingPunct="1">
              <a:defRPr sz="3200" b="0" i="0" kern="1200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C77E122-28B6-40C0-A7EC-6A541EA7267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2758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3CB83-A450-18D3-6309-A20DFB33F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278" y="296883"/>
            <a:ext cx="9681170" cy="797626"/>
          </a:xfrm>
        </p:spPr>
        <p:txBody>
          <a:bodyPr>
            <a:noAutofit/>
          </a:bodyPr>
          <a:lstStyle/>
          <a:p>
            <a:r>
              <a:rPr lang="en-US" altLang="en-US" sz="4000" b="1" dirty="0">
                <a:latin typeface="Tw Cen MT" panose="020B0602020104020603" pitchFamily="34" charset="0"/>
              </a:rPr>
              <a:t>Stop smoking interventions</a:t>
            </a:r>
            <a:endParaRPr lang="en-US" sz="4000" dirty="0">
              <a:latin typeface="Tw Cen MT" panose="020B06020201040206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BED2E9-40A5-AFA7-9FC9-2DCBC2A8B0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4278" y="1555668"/>
            <a:ext cx="10637611" cy="4698771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  <a:defRPr/>
            </a:pPr>
            <a:r>
              <a:rPr lang="en-GB" sz="2800" b="1" dirty="0">
                <a:latin typeface="Tw Cen MT" panose="020B0602020104020603" pitchFamily="34" charset="0"/>
              </a:rPr>
              <a:t>Brief interventions:</a:t>
            </a:r>
            <a:endParaRPr lang="en-GB" sz="2800" dirty="0">
              <a:latin typeface="Tw Cen MT" panose="020B0602020104020603" pitchFamily="34" charset="0"/>
            </a:endParaRPr>
          </a:p>
          <a:p>
            <a:pPr marL="457200" indent="-457200">
              <a:lnSpc>
                <a:spcPct val="100000"/>
              </a:lnSpc>
              <a:buFont typeface="Wingdings" panose="05000000000000000000" pitchFamily="2" charset="2"/>
              <a:buChar char="ü"/>
              <a:defRPr/>
            </a:pPr>
            <a:r>
              <a:rPr lang="en-GB" sz="2800" dirty="0">
                <a:latin typeface="Tw Cen MT" panose="020B0602020104020603" pitchFamily="34" charset="0"/>
              </a:rPr>
              <a:t>Brief opportunistic advice provided by front line staff coming into contact with smokers.</a:t>
            </a:r>
          </a:p>
          <a:p>
            <a:pPr marL="457200" indent="-457200">
              <a:lnSpc>
                <a:spcPct val="100000"/>
              </a:lnSpc>
              <a:buFont typeface="Wingdings" panose="05000000000000000000" pitchFamily="2" charset="2"/>
              <a:buChar char="ü"/>
              <a:defRPr/>
            </a:pPr>
            <a:r>
              <a:rPr lang="en-GB" sz="2800" dirty="0">
                <a:latin typeface="Tw Cen MT" panose="020B0602020104020603" pitchFamily="34" charset="0"/>
              </a:rPr>
              <a:t>Smokers are asked about their smoking status and given relevant information.</a:t>
            </a:r>
          </a:p>
          <a:p>
            <a:pPr marL="457200" indent="-457200">
              <a:lnSpc>
                <a:spcPct val="100000"/>
              </a:lnSpc>
              <a:buFont typeface="Wingdings" panose="05000000000000000000" pitchFamily="2" charset="2"/>
              <a:buChar char="ü"/>
              <a:defRPr/>
            </a:pPr>
            <a:r>
              <a:rPr lang="en-US" sz="2800" dirty="0">
                <a:latin typeface="Tw Cen MT" panose="020B0602020104020603" pitchFamily="34" charset="0"/>
              </a:rPr>
              <a:t>Smokers are signposted/referred to relevant stop smoking service.</a:t>
            </a:r>
            <a:endParaRPr lang="en-GB" sz="2800" b="1" dirty="0">
              <a:latin typeface="Tw Cen MT" panose="020B0602020104020603" pitchFamily="34" charset="0"/>
            </a:endParaRPr>
          </a:p>
          <a:p>
            <a:pPr>
              <a:lnSpc>
                <a:spcPct val="100000"/>
              </a:lnSpc>
              <a:defRPr/>
            </a:pPr>
            <a:r>
              <a:rPr lang="en-GB" sz="2800" b="1" dirty="0">
                <a:latin typeface="Tw Cen MT" panose="020B0602020104020603" pitchFamily="34" charset="0"/>
              </a:rPr>
              <a:t> Intermediate interventions</a:t>
            </a:r>
            <a:r>
              <a:rPr lang="en-GB" sz="2800" dirty="0">
                <a:latin typeface="Tw Cen MT" panose="020B0602020104020603" pitchFamily="34" charset="0"/>
              </a:rPr>
              <a:t>:</a:t>
            </a:r>
          </a:p>
          <a:p>
            <a:pPr marL="457200" indent="-457200">
              <a:lnSpc>
                <a:spcPct val="100000"/>
              </a:lnSpc>
              <a:buFont typeface="Wingdings" panose="05000000000000000000" pitchFamily="2" charset="2"/>
              <a:buChar char="ü"/>
              <a:defRPr/>
            </a:pPr>
            <a:r>
              <a:rPr lang="en-GB" sz="2800" dirty="0">
                <a:latin typeface="Tw Cen MT" panose="020B0602020104020603" pitchFamily="34" charset="0"/>
              </a:rPr>
              <a:t>Delivered by level 2 advisors.</a:t>
            </a:r>
          </a:p>
          <a:p>
            <a:pPr marL="457200" indent="-457200">
              <a:lnSpc>
                <a:spcPct val="100000"/>
              </a:lnSpc>
              <a:buFont typeface="Wingdings" panose="05000000000000000000" pitchFamily="2" charset="2"/>
              <a:buChar char="ü"/>
              <a:defRPr/>
            </a:pPr>
            <a:r>
              <a:rPr lang="en-GB" sz="2800" dirty="0">
                <a:latin typeface="Tw Cen MT" panose="020B0602020104020603" pitchFamily="34" charset="0"/>
              </a:rPr>
              <a:t>Offering one to one sessions which include preparation and setting a quit date, advice on medications, behavioural support and follow up sessions.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451563-B755-E74D-282D-DCD58FD26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r" defTabSz="457200" rtl="0" eaLnBrk="1" latinLnBrk="0" hangingPunct="1">
              <a:defRPr sz="3200" b="0" i="0" kern="1200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C77E122-28B6-40C0-A7EC-6A541EA72672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9485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39787-7B8D-48DB-67F8-5727EB266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b="1" dirty="0">
                <a:latin typeface="Tw Cen MT" panose="020B0602020104020603" pitchFamily="34" charset="0"/>
              </a:rPr>
              <a:t>Stop smoking interventions cont.</a:t>
            </a:r>
            <a:endParaRPr lang="en-US" sz="4400" dirty="0">
              <a:latin typeface="Tw Cen MT" panose="020B06020201040206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29A0D4-C773-11D8-2087-61E93C2175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GB" sz="2800" b="1" dirty="0">
                <a:solidFill>
                  <a:srgbClr val="000000"/>
                </a:solidFill>
                <a:latin typeface="Tw Cen MT" panose="020B0602020104020603" pitchFamily="34" charset="0"/>
              </a:rPr>
              <a:t>Specialist interventions delivered by </a:t>
            </a:r>
            <a:r>
              <a:rPr lang="en-US" sz="2800" b="1" dirty="0">
                <a:solidFill>
                  <a:srgbClr val="000000"/>
                </a:solidFill>
                <a:latin typeface="Tw Cen MT" panose="020B0602020104020603" pitchFamily="34" charset="0"/>
              </a:rPr>
              <a:t>Specialist Stop Smoking Services:</a:t>
            </a:r>
          </a:p>
          <a:p>
            <a:pPr>
              <a:spcBef>
                <a:spcPct val="0"/>
              </a:spcBef>
              <a:defRPr/>
            </a:pPr>
            <a:r>
              <a:rPr lang="en-GB" sz="2800" dirty="0">
                <a:solidFill>
                  <a:srgbClr val="000000"/>
                </a:solidFill>
                <a:latin typeface="Tw Cen MT" panose="020B0602020104020603" pitchFamily="34" charset="0"/>
              </a:rPr>
              <a:t>  </a:t>
            </a:r>
          </a:p>
          <a:p>
            <a:pPr marL="457200" indent="-457200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en-GB" sz="2800" dirty="0">
                <a:latin typeface="Tw Cen MT" panose="020B0602020104020603" pitchFamily="34" charset="0"/>
              </a:rPr>
              <a:t>Smokers </a:t>
            </a:r>
            <a:r>
              <a:rPr lang="en-US" sz="2800" dirty="0">
                <a:latin typeface="Tw Cen MT" panose="020B0602020104020603" pitchFamily="34" charset="0"/>
              </a:rPr>
              <a:t>with complex needs.</a:t>
            </a:r>
          </a:p>
          <a:p>
            <a:pPr marL="457200" indent="-457200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en-US" sz="2800" dirty="0">
                <a:latin typeface="Tw Cen MT" panose="020B0602020104020603" pitchFamily="34" charset="0"/>
              </a:rPr>
              <a:t>Further support e.g. heavy smoker/one who has tried unsuccessfully to quit before.</a:t>
            </a:r>
          </a:p>
          <a:p>
            <a:pPr marL="457200" indent="-457200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en-US" sz="2800" dirty="0">
                <a:latin typeface="Tw Cen MT" panose="020B0602020104020603" pitchFamily="34" charset="0"/>
              </a:rPr>
              <a:t>Specialist support for language/culture.</a:t>
            </a:r>
          </a:p>
          <a:p>
            <a:pPr marL="457200" indent="-457200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en-US" sz="2800" dirty="0">
                <a:latin typeface="Tw Cen MT" panose="020B0602020104020603" pitchFamily="34" charset="0"/>
              </a:rPr>
              <a:t>1:1 and group sessions.</a:t>
            </a:r>
          </a:p>
          <a:p>
            <a:pPr marL="457200" indent="-457200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en-US" sz="2800" dirty="0">
                <a:latin typeface="Tw Cen MT" panose="020B0602020104020603" pitchFamily="34" charset="0"/>
              </a:rPr>
              <a:t>Pregnant</a:t>
            </a:r>
          </a:p>
          <a:p>
            <a:pPr marL="457200" indent="-457200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en-US" sz="2800" dirty="0">
                <a:latin typeface="Tw Cen MT" panose="020B0602020104020603" pitchFamily="34" charset="0"/>
              </a:rPr>
              <a:t>Mental health patients</a:t>
            </a:r>
          </a:p>
          <a:p>
            <a:pPr marL="457200" indent="-457200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en-US" sz="2800" dirty="0">
                <a:latin typeface="Tw Cen MT" panose="020B0602020104020603" pitchFamily="34" charset="0"/>
              </a:rPr>
              <a:t>It’s also a service of choice.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DE1722-513D-A5F4-472B-301F90957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r" defTabSz="457200" rtl="0" eaLnBrk="1" latinLnBrk="0" hangingPunct="1">
              <a:defRPr sz="3200" b="0" i="0" kern="1200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C77E122-28B6-40C0-A7EC-6A541EA72672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5716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B9E9A-F1FD-7505-BFFC-C58F8672E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b="1" dirty="0">
                <a:latin typeface="Tw Cen MT" panose="020B0602020104020603" pitchFamily="34" charset="0"/>
              </a:rPr>
              <a:t>Role of frontline healthcare workers</a:t>
            </a:r>
            <a:endParaRPr lang="en-US" sz="4400" dirty="0">
              <a:latin typeface="Tw Cen MT" panose="020B06020201040206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AF87E9-8115-4C1E-F2F3-EB159F9A6E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0" indent="-571500">
              <a:buFont typeface="+mj-lt"/>
              <a:buAutoNum type="romanUcPeriod"/>
            </a:pPr>
            <a:r>
              <a:rPr lang="en-US" sz="2800" dirty="0">
                <a:latin typeface="Tw Cen MT" panose="020B0602020104020603" pitchFamily="34" charset="0"/>
              </a:rPr>
              <a:t>Integrate the </a:t>
            </a:r>
            <a:r>
              <a:rPr lang="en-US" sz="2800" b="1" dirty="0">
                <a:solidFill>
                  <a:srgbClr val="C00000"/>
                </a:solidFill>
                <a:latin typeface="Tw Cen MT" panose="020B0602020104020603" pitchFamily="34" charset="0"/>
              </a:rPr>
              <a:t>ASK, ADVISE, ACT </a:t>
            </a:r>
            <a:r>
              <a:rPr lang="en-US" sz="2800" dirty="0">
                <a:latin typeface="Tw Cen MT" panose="020B0602020104020603" pitchFamily="34" charset="0"/>
              </a:rPr>
              <a:t>model into your daily workflow.</a:t>
            </a:r>
          </a:p>
          <a:p>
            <a:pPr marL="571500" indent="-571500">
              <a:buFont typeface="+mj-lt"/>
              <a:buAutoNum type="romanUcPeriod"/>
            </a:pPr>
            <a:r>
              <a:rPr lang="en-GB" sz="2800" dirty="0">
                <a:latin typeface="Tw Cen MT" panose="020B0602020104020603" pitchFamily="34" charset="0"/>
              </a:rPr>
              <a:t>Providing high quality Very Brief Advice on benefits of stopping smoking and the most effective way </a:t>
            </a:r>
            <a:r>
              <a:rPr lang="en-US" altLang="en-US" sz="2800" dirty="0">
                <a:latin typeface="Tw Cen MT" panose="020B0602020104020603" pitchFamily="34" charset="0"/>
              </a:rPr>
              <a:t>to stop and stay stopped, which is with support and medication.</a:t>
            </a:r>
          </a:p>
          <a:p>
            <a:pPr marL="571500" indent="-571500">
              <a:buFont typeface="+mj-lt"/>
              <a:buAutoNum type="romanUcPeriod"/>
            </a:pPr>
            <a:r>
              <a:rPr lang="en-GB" sz="2800" dirty="0">
                <a:latin typeface="Tw Cen MT" panose="020B0602020104020603" pitchFamily="34" charset="0"/>
              </a:rPr>
              <a:t>Recording  smoking status in the patient health passport book or medical records.</a:t>
            </a:r>
          </a:p>
          <a:p>
            <a:pPr marL="571500" indent="-571500">
              <a:buFont typeface="+mj-lt"/>
              <a:buAutoNum type="romanUcPeriod"/>
            </a:pPr>
            <a:r>
              <a:rPr lang="en-US" sz="2800" dirty="0">
                <a:latin typeface="Tw Cen MT" panose="020B0602020104020603" pitchFamily="34" charset="0"/>
              </a:rPr>
              <a:t>Familiarize yourself with  hospital-based stop-smoking services.</a:t>
            </a:r>
          </a:p>
          <a:p>
            <a:pPr marL="571500" indent="-571500">
              <a:buFont typeface="+mj-lt"/>
              <a:buAutoNum type="romanUcPeriod"/>
            </a:pPr>
            <a:r>
              <a:rPr lang="en-US" sz="2800" dirty="0">
                <a:latin typeface="Tw Cen MT" panose="020B0602020104020603" pitchFamily="34" charset="0"/>
              </a:rPr>
              <a:t>Practice delivering the 30-second intervention. 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0CF7AD-6C7D-7464-890A-48AF2D22F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r" defTabSz="457200" rtl="0" eaLnBrk="1" latinLnBrk="0" hangingPunct="1">
              <a:defRPr sz="3200" b="0" i="0" kern="1200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C77E122-28B6-40C0-A7EC-6A541EA72672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0142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51F442-C75C-4326-874D-E4B11DA4A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8398" y="5137895"/>
            <a:ext cx="9495202" cy="88115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>
                <a:highlight>
                  <a:srgbClr val="00FF00"/>
                </a:highlight>
                <a:latin typeface="Tw Cen MT" panose="020B0602020104020603" pitchFamily="34" charset="0"/>
              </a:rPr>
              <a:t>Congratulations! You’ve completed Module 5.</a:t>
            </a:r>
            <a:endParaRPr lang="en-US" sz="4400" b="1" dirty="0">
              <a:highlight>
                <a:srgbClr val="00FF00"/>
              </a:highlight>
              <a:latin typeface="Tw Cen MT" panose="020B0602020104020603" pitchFamily="34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729B769-8049-428D-92EF-9D81F134C1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37618" y="708217"/>
            <a:ext cx="6716761" cy="4706123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E2CD97-2A6C-441B-B8EC-64AEB8D7A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r" defTabSz="457200" rtl="0" eaLnBrk="1" latinLnBrk="0" hangingPunct="1">
              <a:defRPr sz="3200" b="0" i="0" kern="1200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C77E122-28B6-40C0-A7EC-6A541EA72672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021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80F8B-F5A6-45E5-BEB3-34E092A75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5011387"/>
            <a:ext cx="4941084" cy="902050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Tw Cen MT" panose="020B0602020104020603" pitchFamily="34" charset="0"/>
              </a:rPr>
              <a:t>Module Objective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D9182E-F3C2-4DB4-ABE2-53A742682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1525929"/>
            <a:ext cx="6203477" cy="1961224"/>
          </a:xfrm>
        </p:spPr>
        <p:txBody>
          <a:bodyPr>
            <a:normAutofit/>
          </a:bodyPr>
          <a:lstStyle/>
          <a:p>
            <a:pPr marL="914400" lvl="1" indent="-457200" algn="l">
              <a:buFont typeface="+mj-lt"/>
              <a:buAutoNum type="arabicPeriod"/>
            </a:pPr>
            <a:r>
              <a:rPr lang="en-US" sz="2400" dirty="0">
                <a:latin typeface="Tw Cen MT" panose="020B0602020104020603" pitchFamily="34" charset="0"/>
              </a:rPr>
              <a:t>Apply 5A strategy and Very Brief Advice (VBA) in routine care.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en-US" sz="2400" dirty="0">
                <a:latin typeface="Tw Cen MT" panose="020B0602020104020603" pitchFamily="34" charset="0"/>
              </a:rPr>
              <a:t>Handle resistance and relapse with empathy.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en-US" sz="2400" dirty="0">
                <a:latin typeface="Tw Cen MT" panose="020B0602020104020603" pitchFamily="34" charset="0"/>
              </a:rPr>
              <a:t>Plan structured follow-ups.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8FFD4A-1BA6-40E7-A59B-047D11864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2087" y="1525929"/>
            <a:ext cx="4722471" cy="472247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08517E-13B5-4B92-98E7-4BC803F24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r" defTabSz="457200" rtl="0" eaLnBrk="1" latinLnBrk="0" hangingPunct="1">
              <a:defRPr sz="3200" b="0" i="0" kern="1200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C77E122-28B6-40C0-A7EC-6A541EA7267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724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6C2DC-D332-486C-8244-528067703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996" y="190499"/>
            <a:ext cx="8811635" cy="92453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 prst="softRound"/>
            </a:sp3d>
          </a:bodyPr>
          <a:lstStyle/>
          <a:p>
            <a:pPr algn="l"/>
            <a:r>
              <a:rPr lang="en-US" sz="3600" b="1" cap="none" dirty="0">
                <a:ln/>
                <a:solidFill>
                  <a:schemeClr val="accent4"/>
                </a:solidFill>
                <a:latin typeface="Tw Cen MT" panose="020B0602020104020603" pitchFamily="34" charset="0"/>
              </a:rPr>
              <a:t>The 5 A STRATEGY for TREATING TOBACCO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26EE90-6CB2-46A6-A97E-6A47418FC7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6555" y="1431967"/>
            <a:ext cx="9000370" cy="4914900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b="1" cap="none" dirty="0">
                <a:latin typeface="Tw Cen MT" panose="020B0602020104020603" pitchFamily="34" charset="0"/>
              </a:rPr>
              <a:t>Ask about tobacco use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cap="none" dirty="0">
                <a:latin typeface="Tw Cen MT" panose="020B0602020104020603" pitchFamily="34" charset="0"/>
              </a:rPr>
              <a:t>Systematically identify all tobacco users at every visit.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b="1" cap="none" dirty="0">
                <a:latin typeface="Tw Cen MT" panose="020B0602020104020603" pitchFamily="34" charset="0"/>
              </a:rPr>
              <a:t>Advise tobacco users to quit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b="1" cap="none" dirty="0">
                <a:latin typeface="Tw Cen MT" panose="020B0602020104020603" pitchFamily="34" charset="0"/>
              </a:rPr>
              <a:t>Assess readiness</a:t>
            </a:r>
            <a:r>
              <a:rPr lang="en-US" cap="none" dirty="0">
                <a:latin typeface="Tw Cen MT" panose="020B0602020104020603" pitchFamily="34" charset="0"/>
              </a:rPr>
              <a:t>, or willingness to make a quit attempt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b="1" cap="none" dirty="0">
                <a:latin typeface="Tw Cen MT" panose="020B0602020104020603" pitchFamily="34" charset="0"/>
              </a:rPr>
              <a:t>Assist with the quit attempt</a:t>
            </a:r>
            <a:endParaRPr lang="en-US" cap="none" dirty="0">
              <a:latin typeface="Tw Cen MT" panose="020B0602020104020603" pitchFamily="34" charset="0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cap="none" dirty="0">
                <a:latin typeface="Tw Cen MT" panose="020B0602020104020603" pitchFamily="34" charset="0"/>
              </a:rPr>
              <a:t>Provide counseling and medication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b="1" cap="none" dirty="0">
                <a:latin typeface="Tw Cen MT" panose="020B0602020104020603" pitchFamily="34" charset="0"/>
              </a:rPr>
              <a:t>Arrange follow-up care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D0A048-C9FC-4A01-A9C4-FE0A256D76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6925" y="3889417"/>
            <a:ext cx="2285999" cy="22859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17FDE8-B0BD-46DE-8FB6-3118EC731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r" defTabSz="457200" rtl="0" eaLnBrk="1" latinLnBrk="0" hangingPunct="1">
              <a:defRPr sz="3200" b="0" i="0" kern="1200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C77E122-28B6-40C0-A7EC-6A541EA7267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722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1B5DE-379B-4701-A887-6B707447091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8193974" cy="78105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w Cen MT" panose="020B0602020104020603" pitchFamily="34" charset="0"/>
              </a:rPr>
              <a:t>THE 5A’s: ASK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768453-5FE9-40C3-B8E1-89E7E345F29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871356" y="1365662"/>
            <a:ext cx="8193974" cy="4934197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400" cap="none" dirty="0">
                <a:latin typeface="Tw Cen MT" panose="020B0602020104020603" pitchFamily="34" charset="0"/>
              </a:rPr>
              <a:t>Ask about tobacco use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cap="none" dirty="0">
                <a:latin typeface="Tw Cen MT" panose="020B0602020104020603" pitchFamily="34" charset="0"/>
              </a:rPr>
              <a:t>a tone that conveys sensitivity.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cap="none" dirty="0">
                <a:latin typeface="Tw Cen MT" panose="020B0602020104020603" pitchFamily="34" charset="0"/>
              </a:rPr>
              <a:t>concern and is non-judgmental.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en-US" cap="none" dirty="0">
              <a:latin typeface="Tw Cen MT" panose="020B0602020104020603" pitchFamily="34" charset="0"/>
            </a:endParaRPr>
          </a:p>
          <a:p>
            <a:pPr lvl="2">
              <a:buFont typeface="Wingdings" panose="05000000000000000000" pitchFamily="2" charset="2"/>
              <a:buChar char="q"/>
            </a:pPr>
            <a:r>
              <a:rPr lang="en-US" sz="2400" b="1" i="1" cap="none" dirty="0">
                <a:solidFill>
                  <a:srgbClr val="00B050"/>
                </a:solidFill>
                <a:latin typeface="Tw Cen MT" panose="020B0602020104020603" pitchFamily="34" charset="0"/>
              </a:rPr>
              <a:t>“Do you smoke or use other types of tobacco or nicotine, such as e-cigarettes?”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en-US" sz="2400" b="1" i="1" cap="none" dirty="0">
                <a:solidFill>
                  <a:srgbClr val="00B050"/>
                </a:solidFill>
                <a:latin typeface="Tw Cen MT" panose="020B0602020104020603" pitchFamily="34" charset="0"/>
              </a:rPr>
              <a:t>“It’s important for us to have this information so we can check for potential interactions between tobacco smoke and your other medicines.” 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en-US" sz="2400" b="1" i="1" cap="none" dirty="0">
                <a:solidFill>
                  <a:srgbClr val="00B050"/>
                </a:solidFill>
                <a:latin typeface="Tw Cen MT" panose="020B0602020104020603" pitchFamily="34" charset="0"/>
              </a:rPr>
              <a:t>“We ask all of our patients, because tobacco smoke can affect how some medicines work.” “We care about your health, and we have resources to help our patients quit smoking.”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en-US" sz="2400" b="1" i="1" cap="none" dirty="0">
                <a:solidFill>
                  <a:srgbClr val="00B050"/>
                </a:solidFill>
                <a:latin typeface="Tw Cen MT" panose="020B0602020104020603" pitchFamily="34" charset="0"/>
              </a:rPr>
              <a:t>“Has there been any change in your smoking status?”</a:t>
            </a:r>
          </a:p>
          <a:p>
            <a:endParaRPr lang="en-US" sz="2400" dirty="0">
              <a:latin typeface="Tw Cen MT" panose="020B06020201040206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8DCE18-C0F2-46B4-9D01-5DD870C395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79888"/>
            <a:ext cx="3781085" cy="2714625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7BFF69-8A78-49C7-9784-B09B88809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4D12C-9471-4C52-A5B6-6143BE8F4A3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010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54B44BB-4CF4-4DC0-927E-92B47D6E8C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014" y="1515341"/>
            <a:ext cx="3598222" cy="345969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D0E21B-9E1E-4AE9-9260-853129B86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6" y="75592"/>
            <a:ext cx="6840811" cy="848333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Tw Cen MT" panose="020B0602020104020603" pitchFamily="34" charset="0"/>
              </a:rPr>
              <a:t>The 5 A’s: ADVISE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8A4DB5-ABD4-4CBE-95C5-39E0533E6C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8223" y="1515341"/>
            <a:ext cx="8392150" cy="4733059"/>
          </a:xfrm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US" cap="none" dirty="0">
                <a:latin typeface="Tw Cen MT" panose="020B0602020104020603" pitchFamily="34" charset="0"/>
              </a:rPr>
              <a:t>Advise tobacco users to quit.</a:t>
            </a:r>
          </a:p>
          <a:p>
            <a:pPr lvl="1" algn="r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US" sz="2400" cap="none" dirty="0">
                <a:latin typeface="Tw Cen MT" panose="020B0602020104020603" pitchFamily="34" charset="0"/>
              </a:rPr>
              <a:t>clear, strong, personalized.</a:t>
            </a:r>
          </a:p>
          <a:p>
            <a:pPr lvl="2" algn="r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US" sz="2400" b="1" i="1" cap="none" dirty="0">
                <a:solidFill>
                  <a:srgbClr val="00B050"/>
                </a:solidFill>
                <a:latin typeface="Tw Cen MT" panose="020B0602020104020603" pitchFamily="34" charset="0"/>
              </a:rPr>
              <a:t>“quitting smoking is the most important thing you can do to protect your health now and in the future.”</a:t>
            </a:r>
          </a:p>
          <a:p>
            <a:pPr lvl="2" algn="r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US" sz="2400" b="1" i="1" cap="none" dirty="0">
                <a:solidFill>
                  <a:srgbClr val="00B050"/>
                </a:solidFill>
                <a:latin typeface="Tw Cen MT" panose="020B0602020104020603" pitchFamily="34" charset="0"/>
              </a:rPr>
              <a:t>“I have training to help my patients quit, and when you are ready, I can work with you to design a specialized treatment plan.”</a:t>
            </a:r>
          </a:p>
          <a:p>
            <a:pPr marL="914400" lvl="2" indent="0" algn="r">
              <a:lnSpc>
                <a:spcPct val="100000"/>
              </a:lnSpc>
              <a:buNone/>
            </a:pPr>
            <a:endParaRPr lang="en-US" sz="2400" b="1" i="1" cap="none" dirty="0">
              <a:solidFill>
                <a:srgbClr val="00B050"/>
              </a:solidFill>
              <a:latin typeface="Tw Cen MT" panose="020B0602020104020603" pitchFamily="34" charset="0"/>
            </a:endParaRPr>
          </a:p>
          <a:p>
            <a:pPr algn="r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US" b="1" cap="none" dirty="0">
                <a:solidFill>
                  <a:srgbClr val="FF0000"/>
                </a:solidFill>
                <a:latin typeface="Tw Cen MT" panose="020B0602020104020603" pitchFamily="34" charset="0"/>
              </a:rPr>
              <a:t>Studies have shown that 52% of psychiatric patients who smoke report never having been advised to quit by a mental healthcare provider.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0CF977-2796-4908-A337-91DD4277D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r" defTabSz="457200" rtl="0" eaLnBrk="1" latinLnBrk="0" hangingPunct="1">
              <a:defRPr sz="3200" b="0" i="0" kern="1200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C77E122-28B6-40C0-A7EC-6A541EA7267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868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3C91F-227C-4008-80ED-38A6A1429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8550" y="1"/>
            <a:ext cx="8172951" cy="971550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Tw Cen MT" panose="020B0602020104020603" pitchFamily="34" charset="0"/>
              </a:rPr>
              <a:t>The 5 A’s: ASSESS and ASSIST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79CC3C-0506-4EB9-BE40-A3E7FEBA18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74" y="1710047"/>
            <a:ext cx="10364452" cy="393827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b="1" u="sng" cap="none" dirty="0">
                <a:latin typeface="Tw Cen MT" panose="020B0602020104020603" pitchFamily="34" charset="0"/>
              </a:rPr>
              <a:t>Assess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u="sng" cap="none" dirty="0">
                <a:latin typeface="Tw Cen MT" panose="020B0602020104020603" pitchFamily="34" charset="0"/>
              </a:rPr>
              <a:t>R</a:t>
            </a:r>
            <a:r>
              <a:rPr lang="en-US" sz="2800" cap="none" dirty="0">
                <a:latin typeface="Tw Cen MT" panose="020B0602020104020603" pitchFamily="34" charset="0"/>
              </a:rPr>
              <a:t>eadiness to make a quit attempt.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sz="2800" cap="none" dirty="0">
              <a:latin typeface="Tw Cen MT" panose="020B0602020104020603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b="1" u="sng" cap="none" dirty="0">
                <a:latin typeface="Tw Cen MT" panose="020B0602020104020603" pitchFamily="34" charset="0"/>
              </a:rPr>
              <a:t>Assist </a:t>
            </a:r>
            <a:r>
              <a:rPr lang="en-US" sz="2800" cap="none" dirty="0">
                <a:latin typeface="Tw Cen MT" panose="020B0602020104020603" pitchFamily="34" charset="0"/>
              </a:rPr>
              <a:t>with the quit attempt.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cap="none" dirty="0">
                <a:latin typeface="Tw Cen MT" panose="020B0602020104020603" pitchFamily="34" charset="0"/>
              </a:rPr>
              <a:t>Not ready to quit: enhance motivation.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cap="none" dirty="0">
                <a:latin typeface="Tw Cen MT" panose="020B0602020104020603" pitchFamily="34" charset="0"/>
              </a:rPr>
              <a:t>Ready to quit: design a treatment plan.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cap="none" dirty="0">
                <a:latin typeface="Tw Cen MT" panose="020B0602020104020603" pitchFamily="34" charset="0"/>
              </a:rPr>
              <a:t>Recently quit: relapse prevention.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D1CC53-DCC5-4170-B922-C36D4A00D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r" defTabSz="457200" rtl="0" eaLnBrk="1" latinLnBrk="0" hangingPunct="1">
              <a:defRPr sz="3200" b="0" i="0" kern="1200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C77E122-28B6-40C0-A7EC-6A541EA7267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792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1B5E8B3-2DBB-459A-A398-C32621CEB99F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526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526AB96-1EE6-430C-B4BD-90CE5BF91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4D12C-9471-4C52-A5B6-6143BE8F4A3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914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4A22F29-8017-A225-4285-C30EB8980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3187" y="1621808"/>
            <a:ext cx="8425625" cy="1688646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latin typeface="Tw Cen MT" panose="020B0602020104020603" pitchFamily="34" charset="0"/>
              </a:rPr>
              <a:t>Very Brief Advice (VBA) for Smoking Cessation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3B861D3-7482-2B5C-428E-0B305A80D4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055074"/>
            <a:ext cx="10515600" cy="718807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latin typeface="Tw Cen MT" panose="020B0602020104020603" pitchFamily="34" charset="0"/>
              </a:rPr>
              <a:t>A WHO-Recommended, life-saving intervention</a:t>
            </a:r>
            <a:endParaRPr lang="en-US" sz="3200" dirty="0">
              <a:latin typeface="Tw Cen MT" panose="020B0602020104020603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1DB44F-96D8-5251-4F0C-8EB114151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r" defTabSz="457200" rtl="0" eaLnBrk="1" latinLnBrk="0" hangingPunct="1">
              <a:defRPr sz="3200" b="0" i="0" kern="1200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C77E122-28B6-40C0-A7EC-6A541EA7267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3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7E506-2BC2-E67A-B273-BF7F5B214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b="1" dirty="0">
                <a:latin typeface="Tw Cen MT" panose="020B0602020104020603" pitchFamily="34" charset="0"/>
              </a:rPr>
              <a:t>What is Very Brief Advice?</a:t>
            </a:r>
            <a:endParaRPr lang="en-US" sz="4400" dirty="0">
              <a:latin typeface="Tw Cen MT" panose="020B06020201040206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B019AC-E1CA-F29B-7DA2-42A9083B0D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>
                <a:latin typeface="Tw Cen MT" panose="020B0602020104020603" pitchFamily="34" charset="0"/>
              </a:rPr>
              <a:t>A simple, opportunistic intervention for use in any patient consultation.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>
                <a:latin typeface="Tw Cen MT" panose="020B0602020104020603" pitchFamily="34" charset="0"/>
              </a:rPr>
              <a:t>Designed to be delivered in less than 30 seconds.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>
                <a:latin typeface="Tw Cen MT" panose="020B0602020104020603" pitchFamily="34" charset="0"/>
              </a:rPr>
              <a:t>Based on evidence-based recommendations from the WHO.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FB8896-DD54-20C3-9D08-2ACB2A104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r" defTabSz="457200" rtl="0" eaLnBrk="1" latinLnBrk="0" hangingPunct="1">
              <a:defRPr sz="3200" b="0" i="0" kern="1200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C77E122-28B6-40C0-A7EC-6A541EA7267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0705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4200</TotalTime>
  <Words>1058</Words>
  <Application>Microsoft Office PowerPoint</Application>
  <PresentationFormat>Widescreen</PresentationFormat>
  <Paragraphs>129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Arial Narrow</vt:lpstr>
      <vt:lpstr>Calibri</vt:lpstr>
      <vt:lpstr>Tw Cen MT</vt:lpstr>
      <vt:lpstr>Wingdings</vt:lpstr>
      <vt:lpstr>Office Theme</vt:lpstr>
      <vt:lpstr>The 5 A strategy and Very brief advice (VBA)</vt:lpstr>
      <vt:lpstr>Module Objective</vt:lpstr>
      <vt:lpstr>The 5 A STRATEGY for TREATING TOBACCO</vt:lpstr>
      <vt:lpstr>THE 5A’s: ASK</vt:lpstr>
      <vt:lpstr>The 5 A’s: ADVISE</vt:lpstr>
      <vt:lpstr>The 5 A’s: ASSESS and ASSIST</vt:lpstr>
      <vt:lpstr>PowerPoint Presentation</vt:lpstr>
      <vt:lpstr>Very Brief Advice (VBA) for Smoking Cessation</vt:lpstr>
      <vt:lpstr>What is Very Brief Advice?</vt:lpstr>
      <vt:lpstr>The VBA model: ASK, ADVISE, ACT </vt:lpstr>
      <vt:lpstr>ASK - Establishing smoking status </vt:lpstr>
      <vt:lpstr>ADVISE - Giving clear advice</vt:lpstr>
      <vt:lpstr> ACT - Referring to support</vt:lpstr>
      <vt:lpstr>Benefits of VBA</vt:lpstr>
      <vt:lpstr>VBA for smoking cessation is about….</vt:lpstr>
      <vt:lpstr>Stop smoking interventions</vt:lpstr>
      <vt:lpstr>Stop smoking interventions cont.</vt:lpstr>
      <vt:lpstr>Role of frontline healthcare workers</vt:lpstr>
      <vt:lpstr>Congratulations! You’ve completed Module 5.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Blessings CG</dc:creator>
  <cp:lastModifiedBy>Alexander Mboma</cp:lastModifiedBy>
  <cp:revision>60</cp:revision>
  <dcterms:created xsi:type="dcterms:W3CDTF">2025-11-01T18:23:08Z</dcterms:created>
  <dcterms:modified xsi:type="dcterms:W3CDTF">2025-11-10T09:13:01Z</dcterms:modified>
</cp:coreProperties>
</file>