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4"/>
  </p:notesMasterIdLst>
  <p:sldIdLst>
    <p:sldId id="268" r:id="rId2"/>
    <p:sldId id="270" r:id="rId3"/>
    <p:sldId id="278" r:id="rId4"/>
    <p:sldId id="271" r:id="rId5"/>
    <p:sldId id="257" r:id="rId6"/>
    <p:sldId id="285" r:id="rId7"/>
    <p:sldId id="272" r:id="rId8"/>
    <p:sldId id="273" r:id="rId9"/>
    <p:sldId id="287" r:id="rId10"/>
    <p:sldId id="274" r:id="rId11"/>
    <p:sldId id="284" r:id="rId12"/>
    <p:sldId id="275" r:id="rId13"/>
    <p:sldId id="269" r:id="rId14"/>
    <p:sldId id="276" r:id="rId15"/>
    <p:sldId id="282" r:id="rId16"/>
    <p:sldId id="283" r:id="rId17"/>
    <p:sldId id="286" r:id="rId18"/>
    <p:sldId id="288" r:id="rId19"/>
    <p:sldId id="279" r:id="rId20"/>
    <p:sldId id="280" r:id="rId21"/>
    <p:sldId id="277" r:id="rId22"/>
    <p:sldId id="28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35" d="100"/>
          <a:sy n="35" d="100"/>
        </p:scale>
        <p:origin x="3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49566-221F-4366-A4DC-6897A07C28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8B34194-C4CF-4A4C-91E9-CBBF98D2B4EE}">
      <dgm:prSet/>
      <dgm:spPr/>
      <dgm:t>
        <a:bodyPr/>
        <a:lstStyle/>
        <a:p>
          <a:r>
            <a:rPr lang="en-US" b="1"/>
            <a:t>Importance of Behavioral support</a:t>
          </a:r>
          <a:endParaRPr lang="en-US"/>
        </a:p>
      </dgm:t>
    </dgm:pt>
    <dgm:pt modelId="{BF75C836-22E9-47D5-8DF8-C5CD9930E847}" type="parTrans" cxnId="{C05F39AC-D99B-497B-859F-90CA6B30331A}">
      <dgm:prSet/>
      <dgm:spPr/>
      <dgm:t>
        <a:bodyPr/>
        <a:lstStyle/>
        <a:p>
          <a:endParaRPr lang="en-US"/>
        </a:p>
      </dgm:t>
    </dgm:pt>
    <dgm:pt modelId="{B1258E8F-2746-4F0D-96FC-583193F1488B}" type="sibTrans" cxnId="{C05F39AC-D99B-497B-859F-90CA6B30331A}">
      <dgm:prSet/>
      <dgm:spPr/>
      <dgm:t>
        <a:bodyPr/>
        <a:lstStyle/>
        <a:p>
          <a:endParaRPr lang="en-US"/>
        </a:p>
      </dgm:t>
    </dgm:pt>
    <dgm:pt modelId="{41CFC794-7AB9-4DE3-AE51-E8C2EB71C1BC}">
      <dgm:prSet/>
      <dgm:spPr/>
      <dgm:t>
        <a:bodyPr/>
        <a:lstStyle/>
        <a:p>
          <a:r>
            <a:rPr lang="en-US" dirty="0"/>
            <a:t>Combining pharmacotherapy with behavioral support significantly enhances the chances of successful smoking cessation. </a:t>
          </a:r>
        </a:p>
      </dgm:t>
    </dgm:pt>
    <dgm:pt modelId="{56148005-DC3F-456F-8254-496A428E1F31}" type="parTrans" cxnId="{16B7F4F4-3017-4DDA-8B16-35AB9379C98A}">
      <dgm:prSet/>
      <dgm:spPr/>
      <dgm:t>
        <a:bodyPr/>
        <a:lstStyle/>
        <a:p>
          <a:endParaRPr lang="en-US"/>
        </a:p>
      </dgm:t>
    </dgm:pt>
    <dgm:pt modelId="{AAF07C27-10D0-4E2B-BA01-1D5974DCD697}" type="sibTrans" cxnId="{16B7F4F4-3017-4DDA-8B16-35AB9379C98A}">
      <dgm:prSet/>
      <dgm:spPr/>
      <dgm:t>
        <a:bodyPr/>
        <a:lstStyle/>
        <a:p>
          <a:endParaRPr lang="en-US"/>
        </a:p>
      </dgm:t>
    </dgm:pt>
    <dgm:pt modelId="{42832F94-81AB-45CF-A623-8A75E963FA21}">
      <dgm:prSet/>
      <dgm:spPr/>
      <dgm:t>
        <a:bodyPr/>
        <a:lstStyle/>
        <a:p>
          <a:r>
            <a:rPr lang="en-US"/>
            <a:t>Helps address the psychological and social aspects of addiction.</a:t>
          </a:r>
        </a:p>
      </dgm:t>
    </dgm:pt>
    <dgm:pt modelId="{78DDD5CC-443F-4545-84C0-A527628984A1}" type="parTrans" cxnId="{D82ED93A-369B-49CF-A7B0-23B78A26C450}">
      <dgm:prSet/>
      <dgm:spPr/>
      <dgm:t>
        <a:bodyPr/>
        <a:lstStyle/>
        <a:p>
          <a:endParaRPr lang="en-US"/>
        </a:p>
      </dgm:t>
    </dgm:pt>
    <dgm:pt modelId="{21E1884D-3646-463B-BA86-7329E19D043F}" type="sibTrans" cxnId="{D82ED93A-369B-49CF-A7B0-23B78A26C450}">
      <dgm:prSet/>
      <dgm:spPr/>
      <dgm:t>
        <a:bodyPr/>
        <a:lstStyle/>
        <a:p>
          <a:endParaRPr lang="en-US"/>
        </a:p>
      </dgm:t>
    </dgm:pt>
    <dgm:pt modelId="{93A2D6DD-6F7F-485F-BE8A-453C8E7814CD}">
      <dgm:prSet/>
      <dgm:spPr/>
      <dgm:t>
        <a:bodyPr/>
        <a:lstStyle/>
        <a:p>
          <a:r>
            <a:rPr lang="en-US" b="1"/>
            <a:t>Counseling techniques</a:t>
          </a:r>
          <a:endParaRPr lang="en-US"/>
        </a:p>
      </dgm:t>
    </dgm:pt>
    <dgm:pt modelId="{2E621E2C-AFB0-4075-928E-C2B785CA8E56}" type="parTrans" cxnId="{2E365994-730C-4D63-9D4B-38B4CEABB1B9}">
      <dgm:prSet/>
      <dgm:spPr/>
      <dgm:t>
        <a:bodyPr/>
        <a:lstStyle/>
        <a:p>
          <a:endParaRPr lang="en-US"/>
        </a:p>
      </dgm:t>
    </dgm:pt>
    <dgm:pt modelId="{30BA32DE-36D5-4E36-ABC9-9B7596FCB097}" type="sibTrans" cxnId="{2E365994-730C-4D63-9D4B-38B4CEABB1B9}">
      <dgm:prSet/>
      <dgm:spPr/>
      <dgm:t>
        <a:bodyPr/>
        <a:lstStyle/>
        <a:p>
          <a:endParaRPr lang="en-US"/>
        </a:p>
      </dgm:t>
    </dgm:pt>
    <dgm:pt modelId="{A041263D-2EFE-4B01-AFBF-FCBCE2CF2512}">
      <dgm:prSet/>
      <dgm:spPr/>
      <dgm:t>
        <a:bodyPr/>
        <a:lstStyle/>
        <a:p>
          <a:r>
            <a:rPr lang="en-US" b="1" i="1"/>
            <a:t>Motivational Interviewing</a:t>
          </a:r>
          <a:endParaRPr lang="en-US"/>
        </a:p>
      </dgm:t>
    </dgm:pt>
    <dgm:pt modelId="{99383D23-6712-4093-822E-12425B8F9BE4}" type="parTrans" cxnId="{A1379E1A-26CC-43AB-B7AE-9D3A183D5A6A}">
      <dgm:prSet/>
      <dgm:spPr/>
      <dgm:t>
        <a:bodyPr/>
        <a:lstStyle/>
        <a:p>
          <a:endParaRPr lang="en-US"/>
        </a:p>
      </dgm:t>
    </dgm:pt>
    <dgm:pt modelId="{ECDDA758-4B91-4341-B928-24D6ECFE3F71}" type="sibTrans" cxnId="{A1379E1A-26CC-43AB-B7AE-9D3A183D5A6A}">
      <dgm:prSet/>
      <dgm:spPr/>
      <dgm:t>
        <a:bodyPr/>
        <a:lstStyle/>
        <a:p>
          <a:endParaRPr lang="en-US"/>
        </a:p>
      </dgm:t>
    </dgm:pt>
    <dgm:pt modelId="{F7D2F021-7731-42B0-B79A-918BFA4237F0}">
      <dgm:prSet/>
      <dgm:spPr/>
      <dgm:t>
        <a:bodyPr/>
        <a:lstStyle/>
        <a:p>
          <a:r>
            <a:rPr lang="en-US"/>
            <a:t>A patient-centered approach that enhances motivation to change by exploring and resolving ambivalence.</a:t>
          </a:r>
        </a:p>
      </dgm:t>
    </dgm:pt>
    <dgm:pt modelId="{69C41238-FB94-4D3F-AE0A-C978ECC10E64}" type="parTrans" cxnId="{3738CCEE-469C-4380-8BEB-46498A16E024}">
      <dgm:prSet/>
      <dgm:spPr/>
      <dgm:t>
        <a:bodyPr/>
        <a:lstStyle/>
        <a:p>
          <a:endParaRPr lang="en-US"/>
        </a:p>
      </dgm:t>
    </dgm:pt>
    <dgm:pt modelId="{86E337F3-423B-42B6-9F7D-035E847673ED}" type="sibTrans" cxnId="{3738CCEE-469C-4380-8BEB-46498A16E024}">
      <dgm:prSet/>
      <dgm:spPr/>
      <dgm:t>
        <a:bodyPr/>
        <a:lstStyle/>
        <a:p>
          <a:endParaRPr lang="en-US"/>
        </a:p>
      </dgm:t>
    </dgm:pt>
    <dgm:pt modelId="{CB3B8ACA-433F-4BAA-BE16-B73690292E5C}" type="pres">
      <dgm:prSet presAssocID="{C1649566-221F-4366-A4DC-6897A07C28EE}" presName="linear" presStyleCnt="0">
        <dgm:presLayoutVars>
          <dgm:animLvl val="lvl"/>
          <dgm:resizeHandles val="exact"/>
        </dgm:presLayoutVars>
      </dgm:prSet>
      <dgm:spPr/>
    </dgm:pt>
    <dgm:pt modelId="{C640193C-F987-45D2-B837-1033890EC60D}" type="pres">
      <dgm:prSet presAssocID="{58B34194-C4CF-4A4C-91E9-CBBF98D2B4E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895029D-4555-44DC-846C-7AFA20E76FF8}" type="pres">
      <dgm:prSet presAssocID="{58B34194-C4CF-4A4C-91E9-CBBF98D2B4EE}" presName="childText" presStyleLbl="revTx" presStyleIdx="0" presStyleCnt="2">
        <dgm:presLayoutVars>
          <dgm:bulletEnabled val="1"/>
        </dgm:presLayoutVars>
      </dgm:prSet>
      <dgm:spPr/>
    </dgm:pt>
    <dgm:pt modelId="{A6FDC591-F7FB-4D42-A270-EE4C697789DF}" type="pres">
      <dgm:prSet presAssocID="{93A2D6DD-6F7F-485F-BE8A-453C8E7814C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3DD0B64-78C3-4EE9-BB1A-4F680AEC0614}" type="pres">
      <dgm:prSet presAssocID="{93A2D6DD-6F7F-485F-BE8A-453C8E7814C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5166416-E459-4773-8B08-ABD9A770A3A8}" type="presOf" srcId="{58B34194-C4CF-4A4C-91E9-CBBF98D2B4EE}" destId="{C640193C-F987-45D2-B837-1033890EC60D}" srcOrd="0" destOrd="0" presId="urn:microsoft.com/office/officeart/2005/8/layout/vList2"/>
    <dgm:cxn modelId="{A1379E1A-26CC-43AB-B7AE-9D3A183D5A6A}" srcId="{93A2D6DD-6F7F-485F-BE8A-453C8E7814CD}" destId="{A041263D-2EFE-4B01-AFBF-FCBCE2CF2512}" srcOrd="0" destOrd="0" parTransId="{99383D23-6712-4093-822E-12425B8F9BE4}" sibTransId="{ECDDA758-4B91-4341-B928-24D6ECFE3F71}"/>
    <dgm:cxn modelId="{D82ED93A-369B-49CF-A7B0-23B78A26C450}" srcId="{58B34194-C4CF-4A4C-91E9-CBBF98D2B4EE}" destId="{42832F94-81AB-45CF-A623-8A75E963FA21}" srcOrd="1" destOrd="0" parTransId="{78DDD5CC-443F-4545-84C0-A527628984A1}" sibTransId="{21E1884D-3646-463B-BA86-7329E19D043F}"/>
    <dgm:cxn modelId="{A867A752-AAEF-4115-8077-D20B77A433EB}" type="presOf" srcId="{A041263D-2EFE-4B01-AFBF-FCBCE2CF2512}" destId="{F3DD0B64-78C3-4EE9-BB1A-4F680AEC0614}" srcOrd="0" destOrd="0" presId="urn:microsoft.com/office/officeart/2005/8/layout/vList2"/>
    <dgm:cxn modelId="{6B46708D-E495-451E-906B-154D1412AAFE}" type="presOf" srcId="{41CFC794-7AB9-4DE3-AE51-E8C2EB71C1BC}" destId="{8895029D-4555-44DC-846C-7AFA20E76FF8}" srcOrd="0" destOrd="0" presId="urn:microsoft.com/office/officeart/2005/8/layout/vList2"/>
    <dgm:cxn modelId="{2F597692-8167-47CF-B865-675A62529D34}" type="presOf" srcId="{93A2D6DD-6F7F-485F-BE8A-453C8E7814CD}" destId="{A6FDC591-F7FB-4D42-A270-EE4C697789DF}" srcOrd="0" destOrd="0" presId="urn:microsoft.com/office/officeart/2005/8/layout/vList2"/>
    <dgm:cxn modelId="{2E365994-730C-4D63-9D4B-38B4CEABB1B9}" srcId="{C1649566-221F-4366-A4DC-6897A07C28EE}" destId="{93A2D6DD-6F7F-485F-BE8A-453C8E7814CD}" srcOrd="1" destOrd="0" parTransId="{2E621E2C-AFB0-4075-928E-C2B785CA8E56}" sibTransId="{30BA32DE-36D5-4E36-ABC9-9B7596FCB097}"/>
    <dgm:cxn modelId="{C23CD69E-ED17-4B8F-B977-78A7744056D7}" type="presOf" srcId="{42832F94-81AB-45CF-A623-8A75E963FA21}" destId="{8895029D-4555-44DC-846C-7AFA20E76FF8}" srcOrd="0" destOrd="1" presId="urn:microsoft.com/office/officeart/2005/8/layout/vList2"/>
    <dgm:cxn modelId="{C05F39AC-D99B-497B-859F-90CA6B30331A}" srcId="{C1649566-221F-4366-A4DC-6897A07C28EE}" destId="{58B34194-C4CF-4A4C-91E9-CBBF98D2B4EE}" srcOrd="0" destOrd="0" parTransId="{BF75C836-22E9-47D5-8DF8-C5CD9930E847}" sibTransId="{B1258E8F-2746-4F0D-96FC-583193F1488B}"/>
    <dgm:cxn modelId="{7DA489D8-00B0-4611-8F7B-DFC020448F2C}" type="presOf" srcId="{C1649566-221F-4366-A4DC-6897A07C28EE}" destId="{CB3B8ACA-433F-4BAA-BE16-B73690292E5C}" srcOrd="0" destOrd="0" presId="urn:microsoft.com/office/officeart/2005/8/layout/vList2"/>
    <dgm:cxn modelId="{C85A6FEE-E21A-40F3-A61B-25795136C80E}" type="presOf" srcId="{F7D2F021-7731-42B0-B79A-918BFA4237F0}" destId="{F3DD0B64-78C3-4EE9-BB1A-4F680AEC0614}" srcOrd="0" destOrd="1" presId="urn:microsoft.com/office/officeart/2005/8/layout/vList2"/>
    <dgm:cxn modelId="{3738CCEE-469C-4380-8BEB-46498A16E024}" srcId="{A041263D-2EFE-4B01-AFBF-FCBCE2CF2512}" destId="{F7D2F021-7731-42B0-B79A-918BFA4237F0}" srcOrd="0" destOrd="0" parTransId="{69C41238-FB94-4D3F-AE0A-C978ECC10E64}" sibTransId="{86E337F3-423B-42B6-9F7D-035E847673ED}"/>
    <dgm:cxn modelId="{16B7F4F4-3017-4DDA-8B16-35AB9379C98A}" srcId="{58B34194-C4CF-4A4C-91E9-CBBF98D2B4EE}" destId="{41CFC794-7AB9-4DE3-AE51-E8C2EB71C1BC}" srcOrd="0" destOrd="0" parTransId="{56148005-DC3F-456F-8254-496A428E1F31}" sibTransId="{AAF07C27-10D0-4E2B-BA01-1D5974DCD697}"/>
    <dgm:cxn modelId="{06B13E96-7BBD-4E4E-9A16-6911F12A3128}" type="presParOf" srcId="{CB3B8ACA-433F-4BAA-BE16-B73690292E5C}" destId="{C640193C-F987-45D2-B837-1033890EC60D}" srcOrd="0" destOrd="0" presId="urn:microsoft.com/office/officeart/2005/8/layout/vList2"/>
    <dgm:cxn modelId="{3689F88D-7620-46F0-9243-A67A1E742FB1}" type="presParOf" srcId="{CB3B8ACA-433F-4BAA-BE16-B73690292E5C}" destId="{8895029D-4555-44DC-846C-7AFA20E76FF8}" srcOrd="1" destOrd="0" presId="urn:microsoft.com/office/officeart/2005/8/layout/vList2"/>
    <dgm:cxn modelId="{2740D792-7986-474A-8E26-BE0DD1ADB877}" type="presParOf" srcId="{CB3B8ACA-433F-4BAA-BE16-B73690292E5C}" destId="{A6FDC591-F7FB-4D42-A270-EE4C697789DF}" srcOrd="2" destOrd="0" presId="urn:microsoft.com/office/officeart/2005/8/layout/vList2"/>
    <dgm:cxn modelId="{252DD9C0-6EB0-4C60-A09A-493D9D6BF212}" type="presParOf" srcId="{CB3B8ACA-433F-4BAA-BE16-B73690292E5C}" destId="{F3DD0B64-78C3-4EE9-BB1A-4F680AEC061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0193C-F987-45D2-B837-1033890EC60D}">
      <dsp:nvSpPr>
        <dsp:cNvPr id="0" name=""/>
        <dsp:cNvSpPr/>
      </dsp:nvSpPr>
      <dsp:spPr>
        <a:xfrm>
          <a:off x="0" y="99157"/>
          <a:ext cx="10721104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/>
            <a:t>Importance of Behavioral support</a:t>
          </a:r>
          <a:endParaRPr lang="en-US" sz="3300" kern="1200"/>
        </a:p>
      </dsp:txBody>
      <dsp:txXfrm>
        <a:off x="37696" y="136853"/>
        <a:ext cx="10645712" cy="696808"/>
      </dsp:txXfrm>
    </dsp:sp>
    <dsp:sp modelId="{8895029D-4555-44DC-846C-7AFA20E76FF8}">
      <dsp:nvSpPr>
        <dsp:cNvPr id="0" name=""/>
        <dsp:cNvSpPr/>
      </dsp:nvSpPr>
      <dsp:spPr>
        <a:xfrm>
          <a:off x="0" y="871357"/>
          <a:ext cx="10721104" cy="1571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395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Combining pharmacotherapy with behavioral support significantly enhances the chances of successful smoking cessation.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/>
            <a:t>Helps address the psychological and social aspects of addiction.</a:t>
          </a:r>
        </a:p>
      </dsp:txBody>
      <dsp:txXfrm>
        <a:off x="0" y="871357"/>
        <a:ext cx="10721104" cy="1571130"/>
      </dsp:txXfrm>
    </dsp:sp>
    <dsp:sp modelId="{A6FDC591-F7FB-4D42-A270-EE4C697789DF}">
      <dsp:nvSpPr>
        <dsp:cNvPr id="0" name=""/>
        <dsp:cNvSpPr/>
      </dsp:nvSpPr>
      <dsp:spPr>
        <a:xfrm>
          <a:off x="0" y="2442487"/>
          <a:ext cx="10721104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/>
            <a:t>Counseling techniques</a:t>
          </a:r>
          <a:endParaRPr lang="en-US" sz="3300" kern="1200"/>
        </a:p>
      </dsp:txBody>
      <dsp:txXfrm>
        <a:off x="37696" y="2480183"/>
        <a:ext cx="10645712" cy="696808"/>
      </dsp:txXfrm>
    </dsp:sp>
    <dsp:sp modelId="{F3DD0B64-78C3-4EE9-BB1A-4F680AEC0614}">
      <dsp:nvSpPr>
        <dsp:cNvPr id="0" name=""/>
        <dsp:cNvSpPr/>
      </dsp:nvSpPr>
      <dsp:spPr>
        <a:xfrm>
          <a:off x="0" y="3214687"/>
          <a:ext cx="10721104" cy="1229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395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b="1" i="1" kern="1200"/>
            <a:t>Motivational Interviewing</a:t>
          </a:r>
          <a:endParaRPr lang="en-US" sz="2600" kern="1200"/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/>
            <a:t>A patient-centered approach that enhances motivation to change by exploring and resolving ambivalence.</a:t>
          </a:r>
        </a:p>
      </dsp:txBody>
      <dsp:txXfrm>
        <a:off x="0" y="3214687"/>
        <a:ext cx="10721104" cy="122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860EE-AAAF-4606-89FC-4B86DE7FA5D8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A15E5-A26C-47FC-9DB8-D6F0F368D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8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2E92-B0D9-4EA0-B6E8-7FB60A274535}" type="datetime1">
              <a:rPr lang="en-ZA" smtClean="0"/>
              <a:t>2025/11/10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8D5CF0-55E4-BF68-B6C7-53BA9F52B7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 b="872"/>
          <a:stretch>
            <a:fillRect/>
          </a:stretch>
        </p:blipFill>
        <p:spPr>
          <a:xfrm>
            <a:off x="0" y="-27210"/>
            <a:ext cx="12192000" cy="677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56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A86A-D17F-4E82-BFA3-809F1F261ACB}" type="datetime1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3C963A-88DC-145A-B5C9-A54D4AAFCA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4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F3A9-D0BB-4757-8EC6-02A9393BB441}" type="datetime1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36351-F364-0484-0F07-6FA0D8D4B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61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D8195AC-6C3E-3948-3184-2FE4A3E5D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279" y="120677"/>
            <a:ext cx="9681170" cy="112821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037212-D456-5B96-393A-7B0F44566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278" y="1625691"/>
            <a:ext cx="10637611" cy="462874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ZA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923416-49A5-811B-3C96-1995CB324079}"/>
              </a:ext>
            </a:extLst>
          </p:cNvPr>
          <p:cNvSpPr/>
          <p:nvPr userDrawn="1"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75650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08EA-0D60-B429-CACE-C617BE8C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D5A3A6-F17B-CDFB-750D-BE5B6E032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247361"/>
            <a:ext cx="6172200" cy="479670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86EDF-11FD-591F-0306-67D8B9E57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B21EF3-D4FC-ADBB-D5BB-D879E410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DF00-EF06-44C0-9575-1AE7861184E9}" type="datetime1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92EF17-D200-F2F6-31DD-6FAFA15F6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1F7FD4-918F-DEF2-5BC2-B9674A7E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225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76FCE-6493-408B-8A80-2F5608A49F9C}" type="datetime1">
              <a:rPr lang="en-ZA" smtClean="0"/>
              <a:t>2025/11/10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7C69C3-BCD7-91A6-DEAD-84602EAB0367}"/>
              </a:ext>
            </a:extLst>
          </p:cNvPr>
          <p:cNvSpPr/>
          <p:nvPr userDrawn="1"/>
        </p:nvSpPr>
        <p:spPr>
          <a:xfrm>
            <a:off x="0" y="0"/>
            <a:ext cx="409903" cy="65899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346148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283D323-E5E9-410B-8F55-CBF65BB2D0D7}" type="datetime1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E6B27C-7CA3-EB5C-A6FE-6D076E104FF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12172" y="1233376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4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1AE38-3A70-4451-8098-A2CEBA3E6897}" type="datetime1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462DF4-915F-2150-9FF3-4495FA8E2A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3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7A02D-F206-4C6D-9BB5-E4673DD4F8FB}" type="datetime1">
              <a:rPr lang="en-ZA" smtClean="0"/>
              <a:t>2025/11/10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295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6B5F-F974-44B1-8C01-7B42CCEF21CE}" type="datetime1">
              <a:rPr lang="en-ZA" smtClean="0"/>
              <a:t>2025/11/10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BB6521-2CFC-D5B7-A1E5-1B08756E53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7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B230B-50C1-46D2-AEBA-972938D1FEBC}" type="datetime1">
              <a:rPr lang="en-ZA" smtClean="0"/>
              <a:t>2025/11/10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D4E18-100D-F4BC-8AC5-060488DDDB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9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33053-E0B6-4687-A2A7-632E8FB66AF9}" type="datetime1">
              <a:rPr lang="en-ZA" smtClean="0"/>
              <a:t>2025/11/10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THR and Smoke Cessation Training Program_ATM</a:t>
            </a:r>
            <a:endParaRPr lang="en-ZA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F866EA-79E0-BED8-131D-0541003F1B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73880" y="0"/>
            <a:ext cx="1018120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4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0C5C9-F653-478A-88A0-D78DF07B3FAD}" type="datetime1">
              <a:rPr lang="en-ZA" smtClean="0"/>
              <a:t>2025/11/10</a:t>
            </a:fld>
            <a:endParaRPr lang="en-Z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827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0B20A75-1937-45C8-8144-38B4CB324BC9}" type="datetime1">
              <a:rPr lang="en-ZA" smtClean="0"/>
              <a:t>2025/11/10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THR and Smoke Cessation Training Program_ATM</a:t>
            </a:r>
            <a:endParaRPr lang="en-ZA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D7752C8-952B-4664-9012-155873069143}" type="slidenum">
              <a:rPr lang="en-ZA" smtClean="0"/>
              <a:t>‹#›</a:t>
            </a:fld>
            <a:endParaRPr lang="en-Z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878508-3903-16A3-5564-D82B0D7AB0F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1173880" y="4388"/>
            <a:ext cx="1018120" cy="11278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720CEE-9EFA-73CB-BFA3-1AE7C6F7DFC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15285" y="1234815"/>
            <a:ext cx="10967655" cy="975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976609-A036-0D40-A9AC-DF45FD40376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15284" y="6307578"/>
            <a:ext cx="10967655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650" r:id="rId12"/>
    <p:sldLayoutId id="2147483657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todate.com/contents/pharmacotherapy-for-smoking-cessation-in-adults" TargetMode="External"/><Relationship Id="rId2" Type="http://schemas.openxmlformats.org/officeDocument/2006/relationships/hyperlink" Target="https://iris.who.int/bitstream/handle/10665/377825/9789240096431-eng.pdf?sequence=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cgp.org.au/clinical-resources/clinical-guidelines/key-racgp-guidelines/view-all-racgp-guidelines/supporting-smoking-cessation/pharmacotherapy-for-smoking-cessation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19BB-1D18-42E4-9487-C471CE79A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2356495"/>
            <a:ext cx="9966960" cy="2111536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Pharmacological support and Non-Nicotine Alternatives for Smoking Cessation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410B98-7A1B-47FC-83D3-5C2DF5F2E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4394040"/>
            <a:ext cx="10292478" cy="59161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Alexander Thomas Mboma, MPH.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FD2875-50E5-46D8-8871-DECB972DD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44" y="5449807"/>
            <a:ext cx="762000" cy="76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384C67-E1A4-5F75-79A3-4FFFB0655804}"/>
              </a:ext>
            </a:extLst>
          </p:cNvPr>
          <p:cNvSpPr txBox="1"/>
          <p:nvPr/>
        </p:nvSpPr>
        <p:spPr>
          <a:xfrm>
            <a:off x="1051560" y="5867399"/>
            <a:ext cx="53274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Center for Development Management (CDM)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7735E-2466-1733-398F-33912E1E9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49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87FAF-6694-4E8D-864D-61068314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68" y="142875"/>
            <a:ext cx="10515600" cy="827922"/>
          </a:xfrm>
        </p:spPr>
        <p:txBody>
          <a:bodyPr>
            <a:normAutofit/>
          </a:bodyPr>
          <a:lstStyle/>
          <a:p>
            <a:r>
              <a:rPr lang="en-US" sz="3200" b="1" dirty="0"/>
              <a:t>Combining Pharmacotherapy with Behavioral Support</a:t>
            </a:r>
            <a:endParaRPr lang="en-US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046747E-4AB3-147E-5E7D-4C192154CA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77290"/>
              </p:ext>
            </p:extLst>
          </p:nvPr>
        </p:nvGraphicFramePr>
        <p:xfrm>
          <a:off x="735448" y="1627414"/>
          <a:ext cx="10721104" cy="4543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812952-7CCC-4F0A-AF27-0164693A5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28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A575E-8EDA-45B9-B6E8-FB1D09702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69" y="145331"/>
            <a:ext cx="10058400" cy="790840"/>
          </a:xfrm>
        </p:spPr>
        <p:txBody>
          <a:bodyPr>
            <a:normAutofit/>
          </a:bodyPr>
          <a:lstStyle/>
          <a:p>
            <a:r>
              <a:rPr lang="en-US" sz="2400" b="1" dirty="0"/>
              <a:t>Combining Pharmacotherapy with Behavioral Support cont.…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77F81-9E39-4B28-BD45-B72C5DA13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019" y="1522694"/>
            <a:ext cx="10058400" cy="4050792"/>
          </a:xfrm>
        </p:spPr>
        <p:txBody>
          <a:bodyPr>
            <a:normAutofit/>
          </a:bodyPr>
          <a:lstStyle/>
          <a:p>
            <a:r>
              <a:rPr lang="en-US" sz="2800" b="1" i="1" dirty="0"/>
              <a:t>Cognitive-Behavioral Strategies</a:t>
            </a:r>
          </a:p>
          <a:p>
            <a:pPr lvl="1"/>
            <a:r>
              <a:rPr lang="en-US" sz="2400" dirty="0"/>
              <a:t>Techniques to identify and change smoking-related thoughts and behaviors.</a:t>
            </a:r>
          </a:p>
          <a:p>
            <a:pPr lvl="1"/>
            <a:endParaRPr lang="en-US" sz="2400" dirty="0"/>
          </a:p>
          <a:p>
            <a:r>
              <a:rPr lang="en-US" sz="2800" b="1" i="1" dirty="0"/>
              <a:t>Support Programs</a:t>
            </a:r>
          </a:p>
          <a:p>
            <a:pPr lvl="1"/>
            <a:r>
              <a:rPr lang="en-US" sz="2400" dirty="0"/>
              <a:t>Referral to smoking cessation programs and resources, such as quit lines, support groups, and online resources.</a:t>
            </a:r>
          </a:p>
          <a:p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CB18F-EE00-41E7-98F6-4F736FC48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5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AE7D9-4A22-4B94-B6E8-02D6B4408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774"/>
            <a:ext cx="8373835" cy="100647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Special populations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A722A-46AE-4AC5-86B0-0E5B2946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423"/>
            <a:ext cx="10515600" cy="4608575"/>
          </a:xfrm>
        </p:spPr>
        <p:txBody>
          <a:bodyPr>
            <a:normAutofit lnSpcReduction="10000"/>
          </a:bodyPr>
          <a:lstStyle/>
          <a:p>
            <a:r>
              <a:rPr lang="en-US" sz="2800" b="1" i="1" dirty="0"/>
              <a:t>Pregnant women</a:t>
            </a:r>
          </a:p>
          <a:p>
            <a:pPr lvl="1"/>
            <a:r>
              <a:rPr lang="en-US" sz="2400" dirty="0"/>
              <a:t>Safety of pharmacological options during pregnancy. </a:t>
            </a:r>
          </a:p>
          <a:p>
            <a:pPr lvl="2"/>
            <a:r>
              <a:rPr lang="en-US" sz="2000" dirty="0"/>
              <a:t>NRT is generally preferred, but non-nicotine medications may be considered if the benefits outweigh the risks.</a:t>
            </a:r>
          </a:p>
          <a:p>
            <a:pPr lvl="2"/>
            <a:endParaRPr lang="en-US" sz="2000" dirty="0"/>
          </a:p>
          <a:p>
            <a:r>
              <a:rPr lang="en-US" sz="2800" b="1" i="1" dirty="0"/>
              <a:t>Patients with cardiovascular disease</a:t>
            </a:r>
          </a:p>
          <a:p>
            <a:pPr lvl="1"/>
            <a:r>
              <a:rPr lang="en-US" sz="2400" dirty="0"/>
              <a:t>NRT is generally safe, but close monitoring is required.</a:t>
            </a:r>
          </a:p>
          <a:p>
            <a:pPr lvl="1"/>
            <a:r>
              <a:rPr lang="en-US" sz="2400" dirty="0"/>
              <a:t>Non-nicotine medications can also be used with caution.</a:t>
            </a:r>
          </a:p>
          <a:p>
            <a:pPr lvl="1"/>
            <a:endParaRPr lang="en-US" sz="2400" dirty="0"/>
          </a:p>
          <a:p>
            <a:r>
              <a:rPr lang="en-US" sz="2800" b="1" i="1" dirty="0"/>
              <a:t>Adolescents</a:t>
            </a:r>
          </a:p>
          <a:p>
            <a:pPr lvl="1"/>
            <a:r>
              <a:rPr lang="en-US" sz="2400" dirty="0"/>
              <a:t>Emphasis on behavioral support and counseling. </a:t>
            </a:r>
          </a:p>
          <a:p>
            <a:pPr lvl="2"/>
            <a:r>
              <a:rPr lang="en-US" sz="2000" dirty="0"/>
              <a:t>Pharmacological options may be considered on a case-by-case basis.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8FEBC8-6D28-4DFD-B47C-21B806F4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8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8A107-CFC4-41AA-B1FF-971BB6F51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47759"/>
            <a:ext cx="9535886" cy="593054"/>
          </a:xfrm>
        </p:spPr>
        <p:txBody>
          <a:bodyPr>
            <a:normAutofit/>
          </a:bodyPr>
          <a:lstStyle/>
          <a:p>
            <a:r>
              <a:rPr lang="en-US" sz="2800" b="1" dirty="0"/>
              <a:t>Availability and accessibility in Malawi </a:t>
            </a:r>
            <a:r>
              <a:rPr lang="en-US" sz="2800" b="1" i="1" dirty="0"/>
              <a:t>(Discussion)</a:t>
            </a:r>
            <a:endParaRPr lang="en-US" sz="28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836E5-A3EA-47E7-BC38-D919D05B8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00922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i="1" dirty="0"/>
              <a:t>Please post your answers in the discussion forum</a:t>
            </a:r>
          </a:p>
          <a:p>
            <a:pPr>
              <a:lnSpc>
                <a:spcPct val="100000"/>
              </a:lnSpc>
            </a:pPr>
            <a:endParaRPr lang="en-US" sz="2400" i="1" dirty="0"/>
          </a:p>
          <a:p>
            <a:pPr>
              <a:lnSpc>
                <a:spcPct val="100000"/>
              </a:lnSpc>
            </a:pPr>
            <a:r>
              <a:rPr lang="en-US" sz="2400" dirty="0"/>
              <a:t>Can frontline workers realistically prescribe and distribute these pharmacological and non-pharmacological services in Malawi?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What challenges limit access to cessation medications?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How can these be addressed in your facility?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What role can you play in promoting safe pharmacotherapy use?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 What are the alternatives in low-resource settings like Malawi?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9952A-9F5F-467D-8F29-43945185D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046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11E98-E96F-4BA0-BD7B-C0B220BC4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277804"/>
            <a:ext cx="10058400" cy="6365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Practical application (Case studies)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B561C-EF1C-4D0B-8DB9-85443620F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735" y="1447800"/>
            <a:ext cx="10692529" cy="4735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Scenario 1: Heavy smoker with failed quit attempts</a:t>
            </a:r>
          </a:p>
          <a:p>
            <a:pPr algn="ctr"/>
            <a:endParaRPr lang="en-US" b="1" dirty="0"/>
          </a:p>
          <a:p>
            <a:r>
              <a:rPr lang="en-US" i="1" dirty="0" err="1"/>
              <a:t>Atusaye</a:t>
            </a:r>
            <a:r>
              <a:rPr lang="en-US" i="1" dirty="0"/>
              <a:t>, a 45-year-old male, has been smoking 20 cigarettes a day for the past 25 years. He has tried to quit multiple times using various methods, including nicotine gum, but has always relapsed.</a:t>
            </a:r>
          </a:p>
          <a:p>
            <a:endParaRPr lang="en-US" i="1" dirty="0"/>
          </a:p>
          <a:p>
            <a:r>
              <a:rPr lang="en-US" b="1" i="1" dirty="0"/>
              <a:t>Discussion Points</a:t>
            </a:r>
          </a:p>
          <a:p>
            <a:pPr lvl="1"/>
            <a:r>
              <a:rPr lang="en-US" sz="2000" i="1" dirty="0"/>
              <a:t>Assess </a:t>
            </a:r>
            <a:r>
              <a:rPr lang="en-US" sz="2000" i="1" dirty="0" err="1"/>
              <a:t>Atusaye’s</a:t>
            </a:r>
            <a:r>
              <a:rPr lang="en-US" sz="2000" i="1" dirty="0"/>
              <a:t> level of nicotine dependence using the </a:t>
            </a:r>
            <a:r>
              <a:rPr lang="en-US" sz="2000" i="1" dirty="0" err="1"/>
              <a:t>Fagerström</a:t>
            </a:r>
            <a:r>
              <a:rPr lang="en-US" sz="2000" i="1" dirty="0"/>
              <a:t> Test.</a:t>
            </a:r>
          </a:p>
          <a:p>
            <a:pPr lvl="1"/>
            <a:r>
              <a:rPr lang="en-US" sz="2000" i="1" dirty="0"/>
              <a:t>Discuss the benefits of using combination NRT (e.g., patches and gum) to manage withdrawal symptoms and cravings.</a:t>
            </a:r>
          </a:p>
          <a:p>
            <a:pPr lvl="1"/>
            <a:r>
              <a:rPr lang="en-US" sz="2000" i="1" dirty="0"/>
              <a:t>Explore the option of adding Varenicline or Bupropion to his treatment plan.</a:t>
            </a:r>
          </a:p>
          <a:p>
            <a:pPr lvl="1"/>
            <a:r>
              <a:rPr lang="en-US" sz="2000" i="1" dirty="0"/>
              <a:t>Emphasize the importance of behavioral support and refer </a:t>
            </a:r>
            <a:r>
              <a:rPr lang="en-US" sz="2000" i="1" dirty="0" err="1"/>
              <a:t>Atusaye</a:t>
            </a:r>
            <a:r>
              <a:rPr lang="en-US" sz="2000" i="1" dirty="0"/>
              <a:t> to a smoking cessation program.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635884-632C-4603-9997-63CD8770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00D5C-D7BF-4074-89C3-D6C2BBE98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05" y="333375"/>
            <a:ext cx="10058400" cy="593054"/>
          </a:xfrm>
        </p:spPr>
        <p:txBody>
          <a:bodyPr>
            <a:normAutofit/>
          </a:bodyPr>
          <a:lstStyle/>
          <a:p>
            <a:r>
              <a:rPr lang="en-US" sz="3600" b="1" dirty="0"/>
              <a:t>Practical application (Case studies) cont.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567A3-24F6-4944-BF79-DC5BB551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978" y="1432950"/>
            <a:ext cx="10706136" cy="48398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Scenario 2: Pregnant woman seeking to quit smoking</a:t>
            </a:r>
          </a:p>
          <a:p>
            <a:r>
              <a:rPr lang="en-US" sz="2400" i="1" dirty="0"/>
              <a:t>Maria, a 30-year-old pregnant woman, is in her second trimester and wants to quit smoking for the health of her baby. She smokes about 10 cigarettes a day.</a:t>
            </a:r>
          </a:p>
          <a:p>
            <a:r>
              <a:rPr lang="en-US" sz="2400" b="1" i="1" dirty="0"/>
              <a:t>Discussion Points</a:t>
            </a:r>
          </a:p>
          <a:p>
            <a:pPr lvl="1"/>
            <a:r>
              <a:rPr lang="en-US" sz="2400" i="1" dirty="0"/>
              <a:t>Discuss the safety and efficacy of NRT during pregnancy.</a:t>
            </a:r>
          </a:p>
          <a:p>
            <a:pPr lvl="1"/>
            <a:r>
              <a:rPr lang="en-US" sz="2400" i="1" dirty="0"/>
              <a:t>Consider the use of lower-dose NRT options, such as gum or lozenges, to minimize nicotine exposure.</a:t>
            </a:r>
          </a:p>
          <a:p>
            <a:pPr lvl="1"/>
            <a:r>
              <a:rPr lang="en-US" sz="2400" i="1" dirty="0"/>
              <a:t>Emphasize the importance of behavioral support and provide counseling on coping strategies for cravings.</a:t>
            </a:r>
          </a:p>
          <a:p>
            <a:pPr lvl="1"/>
            <a:r>
              <a:rPr lang="en-US" sz="2400" i="1" dirty="0"/>
              <a:t>Refer Maria to a prenatal smoking cessation program for additional support.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E7F5CE-A669-45D7-9D35-D14C1693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26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48CE-9E29-4B71-89D7-A45FDA7EF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448" y="200025"/>
            <a:ext cx="8618438" cy="582168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Practical application (Case studies) cont.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0E62D-858B-4A05-A572-31A6721A1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585" y="1439636"/>
            <a:ext cx="10806829" cy="46196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Scenario 3: Adolescent smoker</a:t>
            </a:r>
          </a:p>
          <a:p>
            <a:r>
              <a:rPr lang="en-US" sz="2800" i="1" dirty="0"/>
              <a:t>Alex, a 17-year-old secondary school student, has been smoking for the past two years. He smokes about 5-7 cigarettes a day and wants to quit before starting college.</a:t>
            </a:r>
          </a:p>
          <a:p>
            <a:endParaRPr lang="en-US" sz="2800" i="1" dirty="0"/>
          </a:p>
          <a:p>
            <a:r>
              <a:rPr lang="en-US" sz="2800" b="1" i="1" dirty="0"/>
              <a:t>Discussion Points</a:t>
            </a:r>
          </a:p>
          <a:p>
            <a:pPr lvl="1"/>
            <a:r>
              <a:rPr lang="en-US" sz="2400" i="1" dirty="0"/>
              <a:t>Assess Alex's level of nicotine dependence and readiness to quit.</a:t>
            </a:r>
          </a:p>
          <a:p>
            <a:pPr lvl="1"/>
            <a:r>
              <a:rPr lang="en-US" sz="2400" i="1" dirty="0"/>
              <a:t>Discuss the role of behavioral support and counseling in smoking cessation for adolescents.</a:t>
            </a:r>
          </a:p>
          <a:p>
            <a:pPr lvl="1"/>
            <a:r>
              <a:rPr lang="en-US" sz="2400" i="1" dirty="0"/>
              <a:t>Consider the cautious use of pharmacotherapy, such as NRT, if behavioral support alone is insufficient.</a:t>
            </a:r>
          </a:p>
          <a:p>
            <a:pPr lvl="1"/>
            <a:r>
              <a:rPr lang="en-US" sz="2400" i="1" dirty="0"/>
              <a:t>Provide resources and referrals to youth-focused smoking cessation programs.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8185A7-7189-4357-AEB0-7CF7AE28D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68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550A2-F22B-4ADF-E438-C67F0F329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34261"/>
            <a:ext cx="9228138" cy="723682"/>
          </a:xfrm>
        </p:spPr>
        <p:txBody>
          <a:bodyPr>
            <a:normAutofit/>
          </a:bodyPr>
          <a:lstStyle/>
          <a:p>
            <a:r>
              <a:rPr lang="en-US" sz="4000" dirty="0"/>
              <a:t>Comparison of pharmacological options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732597E-1EE7-EEEE-C33A-88994C67B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683447"/>
              </p:ext>
            </p:extLst>
          </p:nvPr>
        </p:nvGraphicFramePr>
        <p:xfrm>
          <a:off x="1289050" y="2164945"/>
          <a:ext cx="1002208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416">
                  <a:extLst>
                    <a:ext uri="{9D8B030D-6E8A-4147-A177-3AD203B41FA5}">
                      <a16:colId xmlns:a16="http://schemas.microsoft.com/office/drawing/2014/main" val="3959352972"/>
                    </a:ext>
                  </a:extLst>
                </a:gridCol>
                <a:gridCol w="2004416">
                  <a:extLst>
                    <a:ext uri="{9D8B030D-6E8A-4147-A177-3AD203B41FA5}">
                      <a16:colId xmlns:a16="http://schemas.microsoft.com/office/drawing/2014/main" val="316954181"/>
                    </a:ext>
                  </a:extLst>
                </a:gridCol>
                <a:gridCol w="2004416">
                  <a:extLst>
                    <a:ext uri="{9D8B030D-6E8A-4147-A177-3AD203B41FA5}">
                      <a16:colId xmlns:a16="http://schemas.microsoft.com/office/drawing/2014/main" val="3028178529"/>
                    </a:ext>
                  </a:extLst>
                </a:gridCol>
                <a:gridCol w="2004416">
                  <a:extLst>
                    <a:ext uri="{9D8B030D-6E8A-4147-A177-3AD203B41FA5}">
                      <a16:colId xmlns:a16="http://schemas.microsoft.com/office/drawing/2014/main" val="4014949775"/>
                    </a:ext>
                  </a:extLst>
                </a:gridCol>
                <a:gridCol w="2004416">
                  <a:extLst>
                    <a:ext uri="{9D8B030D-6E8A-4147-A177-3AD203B41FA5}">
                      <a16:colId xmlns:a16="http://schemas.microsoft.com/office/drawing/2014/main" val="733436388"/>
                    </a:ext>
                  </a:extLst>
                </a:gridCol>
              </a:tblGrid>
              <a:tr h="639006">
                <a:tc>
                  <a:txBody>
                    <a:bodyPr/>
                    <a:lstStyle/>
                    <a:p>
                      <a:r>
                        <a:rPr lang="en-US" dirty="0"/>
                        <a:t>Medication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Accessibility in Malawi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7137"/>
                  </a:ext>
                </a:extLst>
              </a:tr>
              <a:tr h="912865">
                <a:tc>
                  <a:txBody>
                    <a:bodyPr/>
                    <a:lstStyle/>
                    <a:p>
                      <a:r>
                        <a:rPr lang="en-US" dirty="0"/>
                        <a:t>NRT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Available in limited pharmacies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Best for general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720336"/>
                  </a:ext>
                </a:extLst>
              </a:tr>
              <a:tr h="912865">
                <a:tc>
                  <a:txBody>
                    <a:bodyPr/>
                    <a:lstStyle/>
                    <a:p>
                      <a:r>
                        <a:rPr lang="en-US" dirty="0"/>
                        <a:t>Bupropion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Moderate-High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Rarely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Useful for depression comorbidity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384047"/>
                  </a:ext>
                </a:extLst>
              </a:tr>
              <a:tr h="639006">
                <a:tc>
                  <a:txBody>
                    <a:bodyPr/>
                    <a:lstStyle/>
                    <a:p>
                      <a:r>
                        <a:rPr lang="en-US" dirty="0"/>
                        <a:t>Varenicline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Limited availability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Most effective but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4976089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BAECA-207C-983D-B0EF-6751574AE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44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B504E-6AC7-BAD0-FCB9-B9469F1A0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334" y="223375"/>
            <a:ext cx="10058400" cy="669254"/>
          </a:xfrm>
        </p:spPr>
        <p:txBody>
          <a:bodyPr>
            <a:normAutofit/>
          </a:bodyPr>
          <a:lstStyle/>
          <a:p>
            <a:r>
              <a:rPr lang="en-US" sz="4000" dirty="0"/>
              <a:t>Integrating Pharmacotherapy into routine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E59EF-BE30-F098-4774-E4BC7CA41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Screen for tobacco use in every visit.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Offer both counselling and medication options.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Document use and follow up progress.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Encourage peer and family support for adherence.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1E48FB-B1AB-00A6-2EBD-C57EE500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78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755F-7792-4010-8B63-DB418E8E9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7761514" cy="74984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Post module Test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B3FAC-627A-4945-8C37-5E7543AA78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792" y="1371601"/>
            <a:ext cx="5855208" cy="490118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1. What is the primary addictive substance in tobacco?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A) Tar                          B) Carbon monoxide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C) Nicotine                   D) Formaldehyde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2. Which of the following is a tool used to assess nicotine dependence?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A) Beck Depression Inventory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B) </a:t>
            </a:r>
            <a:r>
              <a:rPr lang="en-US" sz="1800" dirty="0" err="1"/>
              <a:t>Fagerström</a:t>
            </a:r>
            <a:r>
              <a:rPr lang="en-US" sz="1800" dirty="0"/>
              <a:t> Test for Nicotine Dependence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C) Hamilton Anxiety Rating Scale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D) Mini-Mental State Examination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3. What neurotransmitter is primarily involved in the addiction to nicotine?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A) Serotonin    B) Dopamine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C) GABA           D) Glutamate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2EA4FE-C7D5-4039-B301-937589D99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543" y="1371601"/>
            <a:ext cx="5607885" cy="4901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4. Which of the following is NOT a form of Nicotine Replacement Therapy (NRT)?</a:t>
            </a:r>
          </a:p>
          <a:p>
            <a:pPr marL="0" indent="0">
              <a:buNone/>
            </a:pPr>
            <a:r>
              <a:rPr lang="en-US" sz="1800" dirty="0"/>
              <a:t>A) Patches</a:t>
            </a:r>
          </a:p>
          <a:p>
            <a:pPr marL="0" indent="0">
              <a:buNone/>
            </a:pPr>
            <a:r>
              <a:rPr lang="en-US" sz="1800" dirty="0"/>
              <a:t>B) Gums</a:t>
            </a:r>
          </a:p>
          <a:p>
            <a:pPr marL="0" indent="0">
              <a:buNone/>
            </a:pPr>
            <a:r>
              <a:rPr lang="en-US" sz="1800" dirty="0"/>
              <a:t>C) Inhalers</a:t>
            </a:r>
          </a:p>
          <a:p>
            <a:pPr marL="0" indent="0">
              <a:buNone/>
            </a:pPr>
            <a:r>
              <a:rPr lang="en-US" sz="1800" dirty="0"/>
              <a:t>D) Antidepressants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5. What is the mechanism of action of Varenicline?</a:t>
            </a:r>
          </a:p>
          <a:p>
            <a:pPr marL="0" indent="0">
              <a:buNone/>
            </a:pPr>
            <a:r>
              <a:rPr lang="en-US" sz="1800" dirty="0"/>
              <a:t>A) Full agonist at nicotinic acetylcholine receptors</a:t>
            </a:r>
          </a:p>
          <a:p>
            <a:pPr marL="0" indent="0">
              <a:buNone/>
            </a:pPr>
            <a:r>
              <a:rPr lang="en-US" sz="1800" dirty="0"/>
              <a:t>B) Partial agonist at nicotinic acetylcholine receptors</a:t>
            </a:r>
          </a:p>
          <a:p>
            <a:pPr marL="0" indent="0">
              <a:buNone/>
            </a:pPr>
            <a:r>
              <a:rPr lang="en-US" sz="1800" dirty="0"/>
              <a:t>C) Dopamine reuptake inhibitor</a:t>
            </a:r>
          </a:p>
          <a:p>
            <a:pPr marL="0" indent="0">
              <a:buNone/>
            </a:pPr>
            <a:r>
              <a:rPr lang="en-US" sz="1800" dirty="0"/>
              <a:t>D) Serotonin reuptake inhibitor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73912-98A7-467C-B152-AE9E1032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3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755F-7792-4010-8B63-DB418E8E9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879" y="568515"/>
            <a:ext cx="8969829" cy="4663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/>
              <a:t>Pre module Test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B3FAC-627A-4945-8C37-5E7543AA78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113" y="1382486"/>
            <a:ext cx="5419344" cy="50548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1. What is the primary addictive substance in tobacco?</a:t>
            </a:r>
          </a:p>
          <a:p>
            <a:pPr marL="0" indent="0">
              <a:buNone/>
            </a:pPr>
            <a:r>
              <a:rPr lang="en-US" sz="1800" dirty="0"/>
              <a:t>A) Tar                          B) Carbon monoxide</a:t>
            </a:r>
          </a:p>
          <a:p>
            <a:pPr marL="0" indent="0">
              <a:buNone/>
            </a:pPr>
            <a:r>
              <a:rPr lang="en-US" sz="1800" dirty="0"/>
              <a:t>C) Nicotine                   D) Formaldehyde</a:t>
            </a:r>
          </a:p>
          <a:p>
            <a:pPr marL="0" indent="0">
              <a:buNone/>
            </a:pPr>
            <a:r>
              <a:rPr lang="en-US" sz="1800" dirty="0"/>
              <a:t>2. Which of the following is a tool used to assess nicotine dependence?</a:t>
            </a:r>
          </a:p>
          <a:p>
            <a:pPr marL="0" indent="0">
              <a:buNone/>
            </a:pPr>
            <a:r>
              <a:rPr lang="en-US" sz="1800" dirty="0"/>
              <a:t>A) Beck Depression Inventory</a:t>
            </a:r>
          </a:p>
          <a:p>
            <a:pPr marL="0" indent="0">
              <a:buNone/>
            </a:pPr>
            <a:r>
              <a:rPr lang="en-US" sz="1800" dirty="0"/>
              <a:t>B) </a:t>
            </a:r>
            <a:r>
              <a:rPr lang="en-US" sz="1800" dirty="0" err="1"/>
              <a:t>Fagerström</a:t>
            </a:r>
            <a:r>
              <a:rPr lang="en-US" sz="1800" dirty="0"/>
              <a:t> Test for Nicotine Dependence</a:t>
            </a:r>
          </a:p>
          <a:p>
            <a:pPr marL="0" indent="0">
              <a:buNone/>
            </a:pPr>
            <a:r>
              <a:rPr lang="en-US" sz="1800" dirty="0"/>
              <a:t>C) Hamilton Anxiety Rating Scale</a:t>
            </a:r>
          </a:p>
          <a:p>
            <a:pPr marL="0" indent="0">
              <a:buNone/>
            </a:pPr>
            <a:r>
              <a:rPr lang="en-US" sz="1800" dirty="0"/>
              <a:t>D) Mini-Mental State Examination</a:t>
            </a:r>
          </a:p>
          <a:p>
            <a:pPr marL="0" indent="0">
              <a:buNone/>
            </a:pPr>
            <a:r>
              <a:rPr lang="en-US" sz="1800" dirty="0"/>
              <a:t>3. What neurotransmitter is primarily involved in the addiction to nicotine?</a:t>
            </a:r>
          </a:p>
          <a:p>
            <a:pPr marL="0" indent="0">
              <a:buNone/>
            </a:pPr>
            <a:r>
              <a:rPr lang="en-US" sz="1800" dirty="0"/>
              <a:t>A) Serotonin    B) Dopamine</a:t>
            </a:r>
          </a:p>
          <a:p>
            <a:pPr marL="0" indent="0">
              <a:buNone/>
            </a:pPr>
            <a:r>
              <a:rPr lang="en-US" sz="1800" dirty="0"/>
              <a:t>C) GABA           D) Glutamate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2EA4FE-C7D5-4039-B301-937589D99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9568" y="1829389"/>
            <a:ext cx="5181600" cy="4161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4. Which of the following is NOT a form of Nicotine Replacement Therapy (NRT)?</a:t>
            </a:r>
          </a:p>
          <a:p>
            <a:pPr marL="0" indent="0">
              <a:buNone/>
            </a:pPr>
            <a:r>
              <a:rPr lang="en-US" sz="1800" dirty="0"/>
              <a:t>A) Patches                    B) Gums</a:t>
            </a:r>
          </a:p>
          <a:p>
            <a:pPr marL="0" indent="0">
              <a:buNone/>
            </a:pPr>
            <a:r>
              <a:rPr lang="en-US" sz="1800" dirty="0"/>
              <a:t>C) Inhalers               D) Antidepressants</a:t>
            </a:r>
          </a:p>
          <a:p>
            <a:pPr marL="0" indent="0">
              <a:buNone/>
            </a:pPr>
            <a:r>
              <a:rPr lang="en-US" sz="1800" dirty="0"/>
              <a:t>5. What is the mechanism of action of Varenicline?</a:t>
            </a:r>
          </a:p>
          <a:p>
            <a:pPr marL="0" indent="0">
              <a:buNone/>
            </a:pPr>
            <a:r>
              <a:rPr lang="en-US" sz="1800" dirty="0"/>
              <a:t>A) Full agonist at nicotinic acetylcholine receptors</a:t>
            </a:r>
          </a:p>
          <a:p>
            <a:pPr marL="0" indent="0">
              <a:buNone/>
            </a:pPr>
            <a:r>
              <a:rPr lang="en-US" sz="1800" dirty="0"/>
              <a:t>B) Partial agonist at nicotinic acetylcholine receptors</a:t>
            </a:r>
          </a:p>
          <a:p>
            <a:pPr marL="0" indent="0">
              <a:buNone/>
            </a:pPr>
            <a:r>
              <a:rPr lang="en-US" sz="1800" dirty="0"/>
              <a:t>C) Dopamine reuptake inhibitor</a:t>
            </a:r>
          </a:p>
          <a:p>
            <a:pPr marL="0" indent="0">
              <a:buNone/>
            </a:pPr>
            <a:r>
              <a:rPr lang="en-US" sz="1800" dirty="0"/>
              <a:t>D) Serotonin reuptake inhibitor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9E8D0-6946-47F3-ACE3-FEC11165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74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E311B-CA2E-4C99-BCAA-CF3D9902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381"/>
            <a:ext cx="8382000" cy="78701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Post module Test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1ED4-34EF-435B-9D27-C772C5C52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9343" y="1513114"/>
            <a:ext cx="5181600" cy="46155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6. Which medication is also used as an antidepressant and aids in smoking cessation?</a:t>
            </a:r>
          </a:p>
          <a:p>
            <a:pPr marL="0" indent="0">
              <a:buNone/>
            </a:pPr>
            <a:r>
              <a:rPr lang="en-US" sz="2000" dirty="0"/>
              <a:t>A) Varenicline       B) Bupropion</a:t>
            </a:r>
          </a:p>
          <a:p>
            <a:pPr marL="0" indent="0">
              <a:buNone/>
            </a:pPr>
            <a:r>
              <a:rPr lang="en-US" sz="2000" dirty="0"/>
              <a:t>C) </a:t>
            </a:r>
            <a:r>
              <a:rPr lang="en-US" sz="2000" dirty="0" err="1"/>
              <a:t>Cytisine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D) Nicotine patches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7. Which pharmacological option is generally preferred for pregnant women?</a:t>
            </a:r>
          </a:p>
          <a:p>
            <a:pPr marL="0" indent="0">
              <a:buNone/>
            </a:pPr>
            <a:r>
              <a:rPr lang="en-US" sz="2000" dirty="0"/>
              <a:t>A) Varenicline</a:t>
            </a:r>
          </a:p>
          <a:p>
            <a:pPr marL="0" indent="0">
              <a:buNone/>
            </a:pPr>
            <a:r>
              <a:rPr lang="en-US" sz="2000" dirty="0"/>
              <a:t>B) Bupropion</a:t>
            </a:r>
          </a:p>
          <a:p>
            <a:pPr marL="0" indent="0">
              <a:buNone/>
            </a:pPr>
            <a:r>
              <a:rPr lang="en-US" sz="2000" dirty="0"/>
              <a:t>C) Nicotine Replacement Therapy</a:t>
            </a:r>
          </a:p>
          <a:p>
            <a:pPr marL="0" indent="0">
              <a:buNone/>
            </a:pPr>
            <a:r>
              <a:rPr lang="en-US" sz="2000" dirty="0"/>
              <a:t>D) </a:t>
            </a:r>
            <a:r>
              <a:rPr lang="en-US" sz="2000" dirty="0" err="1"/>
              <a:t>Cytisine</a:t>
            </a:r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92BF3-DE5D-4AF6-8991-431190846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7" y="1417753"/>
            <a:ext cx="5181600" cy="48441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8. What is a key consideration when using NRT in patients with cardiovascular disease?</a:t>
            </a:r>
          </a:p>
          <a:p>
            <a:pPr marL="0" indent="0">
              <a:buNone/>
            </a:pPr>
            <a:r>
              <a:rPr lang="en-US" sz="2000" dirty="0"/>
              <a:t>A) It is contraindicated</a:t>
            </a:r>
          </a:p>
          <a:p>
            <a:pPr marL="0" indent="0">
              <a:buNone/>
            </a:pPr>
            <a:r>
              <a:rPr lang="en-US" sz="2000" dirty="0"/>
              <a:t>B) It requires close monitoring</a:t>
            </a:r>
          </a:p>
          <a:p>
            <a:pPr marL="0" indent="0">
              <a:buNone/>
            </a:pPr>
            <a:r>
              <a:rPr lang="en-US" sz="2000" dirty="0"/>
              <a:t>C) It is less effective</a:t>
            </a:r>
          </a:p>
          <a:p>
            <a:pPr marL="0" indent="0">
              <a:buNone/>
            </a:pPr>
            <a:r>
              <a:rPr lang="en-US" sz="2000" dirty="0"/>
              <a:t>D) It should be combined with Varenicline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9. Which counseling technique is patient-centered and enhances motivation to change?</a:t>
            </a:r>
          </a:p>
          <a:p>
            <a:pPr marL="0" indent="0">
              <a:buNone/>
            </a:pPr>
            <a:r>
              <a:rPr lang="en-US" sz="2000" dirty="0"/>
              <a:t>A) Cognitive-behavioral therapy</a:t>
            </a:r>
          </a:p>
          <a:p>
            <a:pPr marL="0" indent="0">
              <a:buNone/>
            </a:pPr>
            <a:r>
              <a:rPr lang="en-US" sz="2000" dirty="0"/>
              <a:t>B) Motivational interviewing</a:t>
            </a:r>
          </a:p>
          <a:p>
            <a:pPr marL="0" indent="0">
              <a:buNone/>
            </a:pPr>
            <a:r>
              <a:rPr lang="en-US" sz="2000" dirty="0"/>
              <a:t>C) Psychoanalysis</a:t>
            </a:r>
          </a:p>
          <a:p>
            <a:pPr marL="0" indent="0">
              <a:buNone/>
            </a:pPr>
            <a:r>
              <a:rPr lang="en-US" sz="2000" dirty="0"/>
              <a:t>D) Exposure therapy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410CF-1145-4555-971A-7F65A78A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3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4346-52C0-4CB5-8194-9BF9B2800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33" y="364890"/>
            <a:ext cx="7823781" cy="63659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References and further reading materials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14566-A74E-4FB0-BDAC-79DC2FB3F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94" y="1474560"/>
            <a:ext cx="10515600" cy="4520311"/>
          </a:xfrm>
        </p:spPr>
        <p:txBody>
          <a:bodyPr>
            <a:normAutofit/>
          </a:bodyPr>
          <a:lstStyle/>
          <a:p>
            <a:r>
              <a:rPr lang="en-US" dirty="0"/>
              <a:t>WHO Clinical Treatment Guideline for Tobacco Cessation in Adults </a:t>
            </a:r>
            <a:r>
              <a:rPr lang="en-US" dirty="0">
                <a:hlinkClick r:id="rId2"/>
              </a:rPr>
              <a:t>https://iris.who.int/bitstream/handle/10665/377825/9789240096431-eng.pdf?sequence=4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UpToDate: Pharmacotherapy for Smoking Cessation in Adults </a:t>
            </a:r>
            <a:r>
              <a:rPr lang="en-US" dirty="0">
                <a:hlinkClick r:id="rId3"/>
              </a:rPr>
              <a:t>https://www.uptodate.com/contents/pharmacotherapy-for-smoking-cessation-in-adults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RACGP: Pharmacotherapy for Smoking Cessation</a:t>
            </a:r>
          </a:p>
          <a:p>
            <a:r>
              <a:rPr lang="en-US" dirty="0">
                <a:hlinkClick r:id="rId4"/>
              </a:rPr>
              <a:t>https://www.racgp.org.au/clinical-resources/clinical-guidelines/key-racgp-guidelines/view-all-racgp-guidelines/supporting-smoking-cessation/pharmacotherapy-for-smoking-cessation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F044A-A09F-420D-996C-58E65FB8F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2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C3AD8-1941-A998-0999-8C881D61C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5C0823-D187-1117-962F-D418108E9F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800" y="2759302"/>
            <a:ext cx="10058400" cy="1609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Thank you for completing Module 6</a:t>
            </a:r>
          </a:p>
        </p:txBody>
      </p:sp>
    </p:spTree>
    <p:extLst>
      <p:ext uri="{BB962C8B-B14F-4D97-AF65-F5344CB8AC3E}">
        <p14:creationId xmlns:p14="http://schemas.microsoft.com/office/powerpoint/2010/main" val="2779082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E311B-CA2E-4C99-BCAA-CF3D99022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29" y="228599"/>
            <a:ext cx="5399314" cy="78701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Pre module Test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1ED4-34EF-435B-9D27-C772C5C52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843" y="1446782"/>
            <a:ext cx="5181600" cy="48260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6. Which medication is also used as an antidepressant and aids in smoking cessation?</a:t>
            </a:r>
          </a:p>
          <a:p>
            <a:pPr marL="0" indent="0">
              <a:buNone/>
            </a:pPr>
            <a:r>
              <a:rPr lang="en-US" dirty="0"/>
              <a:t>A) Varenicline       B) Bupropion</a:t>
            </a:r>
          </a:p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Cytisine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D) Nicotine patches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7. Which pharmacological option is generally preferred for pregnant women?</a:t>
            </a:r>
          </a:p>
          <a:p>
            <a:pPr marL="0" indent="0">
              <a:buNone/>
            </a:pPr>
            <a:r>
              <a:rPr lang="en-US" dirty="0"/>
              <a:t>A) Varenicline</a:t>
            </a:r>
          </a:p>
          <a:p>
            <a:pPr marL="0" indent="0">
              <a:buNone/>
            </a:pPr>
            <a:r>
              <a:rPr lang="en-US" dirty="0"/>
              <a:t>B) Bupropion</a:t>
            </a:r>
          </a:p>
          <a:p>
            <a:pPr marL="0" indent="0">
              <a:buNone/>
            </a:pPr>
            <a:r>
              <a:rPr lang="en-US" dirty="0"/>
              <a:t>C) Nicotine Replacement Therapy</a:t>
            </a:r>
          </a:p>
          <a:p>
            <a:pPr marL="0" indent="0">
              <a:buNone/>
            </a:pPr>
            <a:r>
              <a:rPr lang="en-US" dirty="0"/>
              <a:t>D) </a:t>
            </a:r>
            <a:r>
              <a:rPr lang="en-US" dirty="0" err="1"/>
              <a:t>Cytisine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92BF3-DE5D-4AF6-8991-431190846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446782"/>
            <a:ext cx="5715000" cy="47279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8. What is a key consideration when using NRT in patients with cardiovascular disease?</a:t>
            </a:r>
          </a:p>
          <a:p>
            <a:pPr marL="0" indent="0">
              <a:buNone/>
            </a:pPr>
            <a:r>
              <a:rPr lang="en-US" dirty="0"/>
              <a:t>A) It is contraindicated</a:t>
            </a:r>
          </a:p>
          <a:p>
            <a:pPr marL="0" indent="0">
              <a:buNone/>
            </a:pPr>
            <a:r>
              <a:rPr lang="en-US" dirty="0"/>
              <a:t>B) It requires close monitoring</a:t>
            </a:r>
          </a:p>
          <a:p>
            <a:pPr marL="0" indent="0">
              <a:buNone/>
            </a:pPr>
            <a:r>
              <a:rPr lang="en-US" dirty="0"/>
              <a:t>C) It is less effective</a:t>
            </a:r>
          </a:p>
          <a:p>
            <a:pPr marL="0" indent="0">
              <a:buNone/>
            </a:pPr>
            <a:r>
              <a:rPr lang="en-US" dirty="0"/>
              <a:t>D) It should be combined with Varenicline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9. Which counseling technique is patient-centered and enhances motivation to change?</a:t>
            </a:r>
          </a:p>
          <a:p>
            <a:pPr marL="0" indent="0">
              <a:buNone/>
            </a:pPr>
            <a:r>
              <a:rPr lang="en-US" dirty="0"/>
              <a:t>A) Cognitive-behavioral therapy</a:t>
            </a:r>
          </a:p>
          <a:p>
            <a:pPr marL="0" indent="0">
              <a:buNone/>
            </a:pPr>
            <a:r>
              <a:rPr lang="en-US" dirty="0"/>
              <a:t>B) Motivational interviewing</a:t>
            </a:r>
          </a:p>
          <a:p>
            <a:pPr marL="0" indent="0">
              <a:buNone/>
            </a:pPr>
            <a:r>
              <a:rPr lang="en-US" dirty="0"/>
              <a:t>C) Psychoanalysis</a:t>
            </a:r>
          </a:p>
          <a:p>
            <a:pPr marL="0" indent="0">
              <a:buNone/>
            </a:pPr>
            <a:r>
              <a:rPr lang="en-US" dirty="0"/>
              <a:t>D) Exposure therapy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78E85-6CEE-4DD1-B033-45BF6551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99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E3ECB-4370-47C0-A548-B602FB16B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705" y="193330"/>
            <a:ext cx="4068209" cy="984939"/>
          </a:xfrm>
        </p:spPr>
        <p:txBody>
          <a:bodyPr>
            <a:normAutofit/>
          </a:bodyPr>
          <a:lstStyle/>
          <a:p>
            <a:r>
              <a:rPr lang="en-US" sz="4000" b="1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60367-DE7D-44D6-8ECE-BA52B162A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1146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By the end of this module, participants will be able to: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Understand the pharmacological options available for smoking cessation.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Identify the appropriate use of these medications.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Provide effective support to patients using these pharmacological aids.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A5A74-A24D-4C4B-A1E4-9BA4DDFA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4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86D5B-02CB-4842-B808-C00EA58B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8346295" cy="560397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Introduction </a:t>
            </a:r>
            <a:r>
              <a:rPr lang="en-US" sz="4000" b="1" i="1" dirty="0"/>
              <a:t>(Text + Infographics)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24262-CB69-49BD-B6AA-7626BF00A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2722735"/>
          </a:xfrm>
        </p:spPr>
        <p:txBody>
          <a:bodyPr>
            <a:normAutofit/>
          </a:bodyPr>
          <a:lstStyle/>
          <a:p>
            <a:r>
              <a:rPr lang="en-US" sz="2400" dirty="0"/>
              <a:t>Smoking cessation is a critical public health goal, and pharmacological support plays a significant role in helping individuals quit smoking. </a:t>
            </a:r>
          </a:p>
          <a:p>
            <a:endParaRPr lang="en-US" sz="2400" dirty="0"/>
          </a:p>
          <a:p>
            <a:r>
              <a:rPr lang="en-US" sz="2400" dirty="0"/>
              <a:t>This module aims to equip frontline health workers with the knowledge and skills to effectively use pharmacological aids in smoking cessation.</a:t>
            </a:r>
          </a:p>
          <a:p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E893FD-03E5-4A7A-9735-FD6D0510F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264E4-02FF-D9D1-1F7B-C7F1D68F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18516"/>
            <a:ext cx="8574895" cy="734568"/>
          </a:xfrm>
        </p:spPr>
        <p:txBody>
          <a:bodyPr>
            <a:normAutofit/>
          </a:bodyPr>
          <a:lstStyle/>
          <a:p>
            <a:r>
              <a:rPr lang="en-US" sz="4000" dirty="0"/>
              <a:t>Why Use Pharmacotherapy?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18E5A-C648-1C28-BD43-C3DF8E07E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49265"/>
            <a:ext cx="10058400" cy="29513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Increases success rates when combined with counselling.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Reduces withdrawal symptoms and cravings.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Recommended for moderate to high dependence.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Helps patients who previously failed to quit unaided.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9E7572-55F6-D5D2-A0C6-132852A3B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67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73C7-F22A-4AA9-8DD5-FE8174A5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49" y="152400"/>
            <a:ext cx="9613861" cy="818397"/>
          </a:xfrm>
        </p:spPr>
        <p:txBody>
          <a:bodyPr>
            <a:noAutofit/>
          </a:bodyPr>
          <a:lstStyle/>
          <a:p>
            <a:r>
              <a:rPr lang="en-US" sz="3600" b="1" dirty="0"/>
              <a:t>Pharmacological Options </a:t>
            </a:r>
            <a:r>
              <a:rPr lang="en-US" sz="3600" i="1" dirty="0"/>
              <a:t>(Short Video -5min)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3178-5F75-4552-88F1-7007CE7BC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484" y="1811551"/>
            <a:ext cx="5502981" cy="46219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Types:</a:t>
            </a:r>
          </a:p>
          <a:p>
            <a:r>
              <a:rPr lang="en-US" sz="1800" b="1" dirty="0"/>
              <a:t>Patches</a:t>
            </a:r>
          </a:p>
          <a:p>
            <a:pPr lvl="1"/>
            <a:r>
              <a:rPr lang="en-US" dirty="0"/>
              <a:t>Provide a steady dose of nicotine through the skin.</a:t>
            </a:r>
          </a:p>
          <a:p>
            <a:r>
              <a:rPr lang="en-US" sz="1800" b="1" dirty="0"/>
              <a:t>Gums and Lozenges</a:t>
            </a:r>
          </a:p>
          <a:p>
            <a:pPr lvl="1"/>
            <a:r>
              <a:rPr lang="en-US" dirty="0"/>
              <a:t>Allow for flexible dosing and help manage cravings.</a:t>
            </a:r>
          </a:p>
          <a:p>
            <a:r>
              <a:rPr lang="en-US" sz="1800" b="1" dirty="0"/>
              <a:t>Inhalers and Nasal Sprays</a:t>
            </a:r>
          </a:p>
          <a:p>
            <a:pPr lvl="1"/>
            <a:r>
              <a:rPr lang="en-US" dirty="0"/>
              <a:t>Mimic the hand-to-mouth action of smoking and provide rapid relief from cravings.</a:t>
            </a:r>
            <a:endParaRPr lang="en-US" b="1" dirty="0"/>
          </a:p>
          <a:p>
            <a:r>
              <a:rPr lang="en-US" sz="1800" b="1" dirty="0"/>
              <a:t>Dosage</a:t>
            </a:r>
          </a:p>
          <a:p>
            <a:pPr lvl="1"/>
            <a:r>
              <a:rPr lang="en-US" dirty="0"/>
              <a:t>Depends on the level of nicotine dependence. </a:t>
            </a:r>
          </a:p>
          <a:p>
            <a:pPr lvl="2"/>
            <a:r>
              <a:rPr lang="en-US" sz="1800" dirty="0"/>
              <a:t>E.g. heavy smokers may start with higher doses.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55763-DC52-44B1-84E6-BFEAC5252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1092" y="2065104"/>
            <a:ext cx="5150076" cy="4114799"/>
          </a:xfrm>
        </p:spPr>
        <p:txBody>
          <a:bodyPr>
            <a:normAutofit/>
          </a:bodyPr>
          <a:lstStyle/>
          <a:p>
            <a:r>
              <a:rPr lang="en-US" sz="1800" b="1" dirty="0"/>
              <a:t>Administration</a:t>
            </a:r>
          </a:p>
          <a:p>
            <a:pPr lvl="1"/>
            <a:r>
              <a:rPr lang="en-US" dirty="0"/>
              <a:t>Instructions on how to use each form of NRT correctly.</a:t>
            </a:r>
          </a:p>
          <a:p>
            <a:r>
              <a:rPr lang="en-US" sz="1800" b="1" dirty="0"/>
              <a:t>Duration</a:t>
            </a:r>
          </a:p>
          <a:p>
            <a:pPr lvl="1"/>
            <a:r>
              <a:rPr lang="en-US" dirty="0"/>
              <a:t>Typically recommended for 8-12 weeks, with gradual tapering off.</a:t>
            </a:r>
          </a:p>
          <a:p>
            <a:r>
              <a:rPr lang="en-US" sz="1800" b="1" dirty="0"/>
              <a:t>Benefits</a:t>
            </a:r>
          </a:p>
          <a:p>
            <a:pPr lvl="1"/>
            <a:r>
              <a:rPr lang="en-US" dirty="0"/>
              <a:t>Reduces withdrawal symptoms and cravings, increases the chances of quitting.</a:t>
            </a:r>
          </a:p>
          <a:p>
            <a:r>
              <a:rPr lang="en-US" sz="1800" b="1" dirty="0"/>
              <a:t>Side Effects</a:t>
            </a:r>
          </a:p>
          <a:p>
            <a:pPr lvl="1"/>
            <a:r>
              <a:rPr lang="en-US" dirty="0"/>
              <a:t>Skin irritation (patches), mouth irritation (gums/lozenges), nasal irritation (sprays).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D3E42-BB66-4C14-8346-3C0FFC0C1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2BBDFD-CE7B-4995-8849-E1E6C6967161}"/>
              </a:ext>
            </a:extLst>
          </p:cNvPr>
          <p:cNvSpPr/>
          <p:nvPr/>
        </p:nvSpPr>
        <p:spPr>
          <a:xfrm>
            <a:off x="2572984" y="1349886"/>
            <a:ext cx="55029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Nicotine Replacement Therapy (NRT)</a:t>
            </a:r>
          </a:p>
        </p:txBody>
      </p:sp>
    </p:spTree>
    <p:extLst>
      <p:ext uri="{BB962C8B-B14F-4D97-AF65-F5344CB8AC3E}">
        <p14:creationId xmlns:p14="http://schemas.microsoft.com/office/powerpoint/2010/main" val="338699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897BC-2BD8-4ABD-A8F0-987F89354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65" y="325102"/>
            <a:ext cx="10058400" cy="611069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Pharmacological Options </a:t>
            </a:r>
            <a:r>
              <a:rPr lang="en-US" sz="4000" i="1" dirty="0"/>
              <a:t>(Short Video -5min)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3557E-9103-4784-A576-02B93FD65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8124" y="1349411"/>
            <a:ext cx="3835627" cy="50187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Varenicline</a:t>
            </a:r>
          </a:p>
          <a:p>
            <a:r>
              <a:rPr lang="en-US" sz="1800" b="1" dirty="0"/>
              <a:t>Mechanism of Action</a:t>
            </a:r>
          </a:p>
          <a:p>
            <a:pPr lvl="1"/>
            <a:r>
              <a:rPr lang="en-US" dirty="0"/>
              <a:t>Partial agonist at nicotinic acetylcholine receptors, reducing cravings and withdrawal symptoms.</a:t>
            </a:r>
          </a:p>
          <a:p>
            <a:pPr lvl="1"/>
            <a:endParaRPr lang="en-US" dirty="0"/>
          </a:p>
          <a:p>
            <a:r>
              <a:rPr lang="en-US" sz="1800" b="1" dirty="0"/>
              <a:t>Dosage and Administration</a:t>
            </a:r>
          </a:p>
          <a:p>
            <a:pPr lvl="1"/>
            <a:r>
              <a:rPr lang="en-US" dirty="0"/>
              <a:t> One week before the quit date, with a gradual increase in dose.</a:t>
            </a:r>
          </a:p>
          <a:p>
            <a:pPr lvl="1"/>
            <a:endParaRPr lang="en-US" dirty="0"/>
          </a:p>
          <a:p>
            <a:r>
              <a:rPr lang="en-US" sz="1800" b="1" dirty="0"/>
              <a:t>Benefits and side effects</a:t>
            </a:r>
          </a:p>
          <a:p>
            <a:pPr lvl="1"/>
            <a:r>
              <a:rPr lang="en-US" dirty="0"/>
              <a:t>Effective in increasing quit rates; side effects include nausea, insomnia, and vivid dreams.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500D81-50B4-4DFC-BDC3-11057D97AC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3751" y="1349411"/>
            <a:ext cx="3530827" cy="50187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 err="1"/>
              <a:t>Cytisine</a:t>
            </a:r>
            <a:endParaRPr lang="en-US" sz="2400" b="1" dirty="0"/>
          </a:p>
          <a:p>
            <a:r>
              <a:rPr lang="en-US" sz="1800" b="1" dirty="0"/>
              <a:t>Mechanism of Action</a:t>
            </a:r>
          </a:p>
          <a:p>
            <a:pPr lvl="1"/>
            <a:r>
              <a:rPr lang="en-US" dirty="0"/>
              <a:t>Partial agonist at nicotinic acetylcholine receptors, similar to varenicline.</a:t>
            </a:r>
          </a:p>
          <a:p>
            <a:pPr lvl="1"/>
            <a:endParaRPr lang="en-US" dirty="0"/>
          </a:p>
          <a:p>
            <a:r>
              <a:rPr lang="en-US" sz="1800" b="1" dirty="0"/>
              <a:t>Dosage and Administration</a:t>
            </a:r>
          </a:p>
          <a:p>
            <a:pPr lvl="1"/>
            <a:r>
              <a:rPr lang="en-US" dirty="0"/>
              <a:t> Typically taken for 25 days, with a specific dosing schedule.</a:t>
            </a:r>
          </a:p>
          <a:p>
            <a:pPr lvl="1"/>
            <a:endParaRPr lang="en-US" dirty="0"/>
          </a:p>
          <a:p>
            <a:r>
              <a:rPr lang="en-US" sz="1800" b="1" dirty="0"/>
              <a:t>Benefits and side effects</a:t>
            </a:r>
          </a:p>
          <a:p>
            <a:pPr lvl="1"/>
            <a:r>
              <a:rPr lang="en-US" dirty="0"/>
              <a:t>Effective in increasing quit rates; side effects include nausea and gastrointestinal disturbances.</a:t>
            </a:r>
          </a:p>
          <a:p>
            <a:endParaRPr lang="en-US" sz="1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C7664E-ACEA-4F9F-81D5-6A2F22B9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BD5A8-9951-4D0F-8C01-C0800B3C8C61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2ECBB3-64C2-430E-8E48-6FE2B0B25E85}"/>
              </a:ext>
            </a:extLst>
          </p:cNvPr>
          <p:cNvSpPr/>
          <p:nvPr/>
        </p:nvSpPr>
        <p:spPr>
          <a:xfrm>
            <a:off x="8118251" y="1349411"/>
            <a:ext cx="383562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Bupropion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Mechanism of 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Antidepressant that also reduces nicotine cravings and withdrawal symptoms.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Dosage and Administration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Started one to two weeks before the quit date, with a gradual increase in dose.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Benefits and side Effects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Effective in increasing quit rates; side effects include dry mouth, insomnia, and seizures (rare).</a:t>
            </a:r>
          </a:p>
        </p:txBody>
      </p:sp>
    </p:spTree>
    <p:extLst>
      <p:ext uri="{BB962C8B-B14F-4D97-AF65-F5344CB8AC3E}">
        <p14:creationId xmlns:p14="http://schemas.microsoft.com/office/powerpoint/2010/main" val="381043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CA234-C6A8-B105-F7AF-5A37B3C3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58644"/>
            <a:ext cx="6234466" cy="854311"/>
          </a:xfrm>
        </p:spPr>
        <p:txBody>
          <a:bodyPr>
            <a:normAutofit/>
          </a:bodyPr>
          <a:lstStyle/>
          <a:p>
            <a:r>
              <a:rPr lang="en-US" dirty="0"/>
              <a:t>Managing side Effects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3E9D08C-961A-5902-7500-C1EA11E69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27494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Explain side effects before starting treatment.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Encourage patients to report severe reactions.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Adjust dosage or switch therapy if necessary.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Reinforce adherence and follow-up.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DD85D-413A-F58A-2FA7-8F8EF0B30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3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1BD5A8-9951-4D0F-8C01-C0800B3C8C6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4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210</TotalTime>
  <Words>1787</Words>
  <Application>Microsoft Office PowerPoint</Application>
  <PresentationFormat>Widescreen</PresentationFormat>
  <Paragraphs>273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Rockwell</vt:lpstr>
      <vt:lpstr>Rockwell Condensed</vt:lpstr>
      <vt:lpstr>Wingdings</vt:lpstr>
      <vt:lpstr>Wood Type</vt:lpstr>
      <vt:lpstr>Pharmacological support and Non-Nicotine Alternatives for Smoking Cessation</vt:lpstr>
      <vt:lpstr>Pre module Test</vt:lpstr>
      <vt:lpstr>Pre module Test</vt:lpstr>
      <vt:lpstr>Objectives</vt:lpstr>
      <vt:lpstr>Introduction (Text + Infographics)</vt:lpstr>
      <vt:lpstr>Why Use Pharmacotherapy?</vt:lpstr>
      <vt:lpstr>Pharmacological Options (Short Video -5min)</vt:lpstr>
      <vt:lpstr>Pharmacological Options (Short Video -5min)</vt:lpstr>
      <vt:lpstr>Managing side Effects</vt:lpstr>
      <vt:lpstr>Combining Pharmacotherapy with Behavioral Support</vt:lpstr>
      <vt:lpstr>Combining Pharmacotherapy with Behavioral Support cont.…</vt:lpstr>
      <vt:lpstr>Special populations</vt:lpstr>
      <vt:lpstr>Availability and accessibility in Malawi (Discussion)</vt:lpstr>
      <vt:lpstr>Practical application (Case studies)</vt:lpstr>
      <vt:lpstr>Practical application (Case studies) cont.</vt:lpstr>
      <vt:lpstr>Practical application (Case studies) cont.</vt:lpstr>
      <vt:lpstr>Comparison of pharmacological options</vt:lpstr>
      <vt:lpstr>Integrating Pharmacotherapy into routine care</vt:lpstr>
      <vt:lpstr>Post module Test</vt:lpstr>
      <vt:lpstr>Post module Test</vt:lpstr>
      <vt:lpstr>References and further reading materials </vt:lpstr>
      <vt:lpstr>Thank you for completing Module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Blessings CG</dc:creator>
  <cp:lastModifiedBy>Alexander Mboma</cp:lastModifiedBy>
  <cp:revision>24</cp:revision>
  <dcterms:created xsi:type="dcterms:W3CDTF">2025-11-01T18:23:08Z</dcterms:created>
  <dcterms:modified xsi:type="dcterms:W3CDTF">2025-11-10T10:00:42Z</dcterms:modified>
</cp:coreProperties>
</file>