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6858000" cx="12192000"/>
  <p:notesSz cx="6858000" cy="9144000"/>
  <p:embeddedFontLst>
    <p:embeddedFont>
      <p:font typeface="Arial Narrow"/>
      <p:regular r:id="rId35"/>
      <p:bold r:id="rId36"/>
      <p:italic r:id="rId37"/>
      <p:boldItalic r:id="rId38"/>
    </p:embeddedFont>
    <p:embeddedFont>
      <p:font typeface="Candara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3" roundtripDataSignature="AMtx7mhZq7qCI2iaL8qqPciqIpcoWRgD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andara-bold.fntdata"/><Relationship Id="rId20" Type="http://schemas.openxmlformats.org/officeDocument/2006/relationships/slide" Target="slides/slide16.xml"/><Relationship Id="rId42" Type="http://schemas.openxmlformats.org/officeDocument/2006/relationships/font" Target="fonts/Candara-boldItalic.fntdata"/><Relationship Id="rId41" Type="http://schemas.openxmlformats.org/officeDocument/2006/relationships/font" Target="fonts/Candara-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43" Type="http://customschemas.google.com/relationships/presentationmetadata" Target="meta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ArialNarrow-regular.fntdata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ArialNarrow-italic.fntdata"/><Relationship Id="rId14" Type="http://schemas.openxmlformats.org/officeDocument/2006/relationships/slide" Target="slides/slide10.xml"/><Relationship Id="rId36" Type="http://schemas.openxmlformats.org/officeDocument/2006/relationships/font" Target="fonts/ArialNarrow-bold.fntdata"/><Relationship Id="rId17" Type="http://schemas.openxmlformats.org/officeDocument/2006/relationships/slide" Target="slides/slide13.xml"/><Relationship Id="rId39" Type="http://schemas.openxmlformats.org/officeDocument/2006/relationships/font" Target="fonts/Candara-regular.fntdata"/><Relationship Id="rId16" Type="http://schemas.openxmlformats.org/officeDocument/2006/relationships/slide" Target="slides/slide12.xml"/><Relationship Id="rId38" Type="http://schemas.openxmlformats.org/officeDocument/2006/relationships/font" Target="fonts/ArialNarrow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Understand relapse as part of the quitting process.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 strategies for supporting long-term abstinence.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Integrate relapse prevention into clinical practice.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Identify tools for effective client follow-up in Malawi’s health system.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Discuss why relapse prevention is a public health priority in Malawi.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Explain each stage and stress early detection.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2"/>
          <p:cNvPicPr preferRelativeResize="0"/>
          <p:nvPr/>
        </p:nvPicPr>
        <p:blipFill rotWithShape="1">
          <a:blip r:embed="rId2">
            <a:alphaModFix/>
          </a:blip>
          <a:srcRect b="871" l="0" r="0" t="714"/>
          <a:stretch/>
        </p:blipFill>
        <p:spPr>
          <a:xfrm>
            <a:off x="0" y="-27210"/>
            <a:ext cx="12192000" cy="677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2"/>
          <p:cNvSpPr txBox="1"/>
          <p:nvPr>
            <p:ph type="ctrTitle"/>
          </p:nvPr>
        </p:nvSpPr>
        <p:spPr>
          <a:xfrm>
            <a:off x="1524000" y="2114723"/>
            <a:ext cx="9144000" cy="1395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1"/>
          <p:cNvSpPr txBox="1"/>
          <p:nvPr>
            <p:ph type="title"/>
          </p:nvPr>
        </p:nvSpPr>
        <p:spPr>
          <a:xfrm>
            <a:off x="838200" y="136525"/>
            <a:ext cx="992587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" type="body"/>
          </p:nvPr>
        </p:nvSpPr>
        <p:spPr>
          <a:xfrm rot="5400000">
            <a:off x="3732567" y="-1264350"/>
            <a:ext cx="4546946" cy="10335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2"/>
          <p:cNvSpPr txBox="1"/>
          <p:nvPr>
            <p:ph type="title"/>
          </p:nvPr>
        </p:nvSpPr>
        <p:spPr>
          <a:xfrm rot="5400000">
            <a:off x="7043471" y="2046554"/>
            <a:ext cx="5811838" cy="2448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9" name="Google Shape;89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" type="body"/>
          </p:nvPr>
        </p:nvSpPr>
        <p:spPr>
          <a:xfrm>
            <a:off x="5067300" y="1127858"/>
            <a:ext cx="6172200" cy="4741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5" name="Google Shape;25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6" name="Google Shape;2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4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3" name="Google Shape;33;p34"/>
          <p:cNvSpPr/>
          <p:nvPr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rgbClr val="FEE599"/>
          </a:solidFill>
          <a:ln cap="flat" cmpd="sng" w="12700">
            <a:solidFill>
              <a:srgbClr val="FEE5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93939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" name="Google Shape;38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Narrow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2172" y="1233376"/>
            <a:ext cx="10967655" cy="97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7"/>
          <p:cNvSpPr txBox="1"/>
          <p:nvPr>
            <p:ph type="title"/>
          </p:nvPr>
        </p:nvSpPr>
        <p:spPr>
          <a:xfrm>
            <a:off x="1152939" y="151179"/>
            <a:ext cx="9886122" cy="838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3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" name="Google Shape;5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8"/>
          <p:cNvSpPr txBox="1"/>
          <p:nvPr>
            <p:ph type="title"/>
          </p:nvPr>
        </p:nvSpPr>
        <p:spPr>
          <a:xfrm>
            <a:off x="838200" y="188914"/>
            <a:ext cx="10335680" cy="617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3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3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3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9"/>
          <p:cNvSpPr txBox="1"/>
          <p:nvPr>
            <p:ph type="title"/>
          </p:nvPr>
        </p:nvSpPr>
        <p:spPr>
          <a:xfrm>
            <a:off x="838200" y="285613"/>
            <a:ext cx="10010869" cy="668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8" name="Google Shape;68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173880" y="0"/>
            <a:ext cx="1018120" cy="1127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0"/>
          <p:cNvSpPr/>
          <p:nvPr>
            <p:ph idx="2" type="pic"/>
          </p:nvPr>
        </p:nvSpPr>
        <p:spPr>
          <a:xfrm>
            <a:off x="5180012" y="1247361"/>
            <a:ext cx="6172200" cy="479670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4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3" name="Google Shape;73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DEAF6"/>
            </a:gs>
            <a:gs pos="4000">
              <a:srgbClr val="DDEAF6"/>
            </a:gs>
            <a:gs pos="74000">
              <a:srgbClr val="B3D1EC"/>
            </a:gs>
            <a:gs pos="83000">
              <a:srgbClr val="B3D1EC"/>
            </a:gs>
            <a:gs pos="100000">
              <a:srgbClr val="CCE0F2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title"/>
          </p:nvPr>
        </p:nvSpPr>
        <p:spPr>
          <a:xfrm>
            <a:off x="838200" y="365125"/>
            <a:ext cx="10335680" cy="7671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  <a:defRPr b="0" i="0" sz="4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1"/>
          <p:cNvSpPr txBox="1"/>
          <p:nvPr>
            <p:ph idx="1" type="body"/>
          </p:nvPr>
        </p:nvSpPr>
        <p:spPr>
          <a:xfrm>
            <a:off x="838200" y="1630017"/>
            <a:ext cx="10335680" cy="45469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3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1173880" y="4388"/>
            <a:ext cx="1018120" cy="112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5285" y="1234815"/>
            <a:ext cx="10967655" cy="97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5284" y="6307578"/>
            <a:ext cx="10967655" cy="9754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jpg"/><Relationship Id="rId4" Type="http://schemas.openxmlformats.org/officeDocument/2006/relationships/image" Target="../media/image8.jpg"/><Relationship Id="rId5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ctrTitle"/>
          </p:nvPr>
        </p:nvSpPr>
        <p:spPr>
          <a:xfrm>
            <a:off x="348343" y="2400980"/>
            <a:ext cx="11495314" cy="10280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ndara"/>
              <a:buNone/>
            </a:pPr>
            <a:r>
              <a:rPr b="1" lang="en-US" sz="3600">
                <a:solidFill>
                  <a:schemeClr val="accent1"/>
                </a:solidFill>
                <a:latin typeface="Candara"/>
                <a:ea typeface="Candara"/>
                <a:cs typeface="Candara"/>
                <a:sym typeface="Candara"/>
              </a:rPr>
              <a:t>Relapse Prevention and Long-term Follow-Up</a:t>
            </a:r>
            <a:endParaRPr b="1" sz="3600">
              <a:solidFill>
                <a:schemeClr val="accen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1524000" y="4015697"/>
            <a:ext cx="9144000" cy="567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>
                <a:latin typeface="Candara"/>
                <a:ea typeface="Candara"/>
                <a:cs typeface="Candara"/>
                <a:sym typeface="Candara"/>
              </a:rPr>
              <a:t>Alexander Thomas Mboma, MPH</a:t>
            </a:r>
            <a:endParaRPr/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8343" y="5333967"/>
            <a:ext cx="762066" cy="76206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348343" y="5911367"/>
            <a:ext cx="60990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Center for Development Management (CDM)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Behavioral Strategies for Prevention</a:t>
            </a:r>
            <a:endParaRPr/>
          </a:p>
        </p:txBody>
      </p:sp>
      <p:sp>
        <p:nvSpPr>
          <p:cNvPr id="161" name="Google Shape;161;p10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Teach self-monitoring and awareness of triggers.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Promote coping techniques such as relaxation, exercise, and social support.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Encourage positive reinforcement and self-efficacy.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Coping skills in practice</a:t>
            </a:r>
            <a:endParaRPr/>
          </a:p>
        </p:txBody>
      </p:sp>
      <p:sp>
        <p:nvSpPr>
          <p:cNvPr id="167" name="Google Shape;167;p11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Deep breathing and relaxation techniques.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Substitute activities</a:t>
            </a:r>
            <a:endParaRPr/>
          </a:p>
          <a:p>
            <a:pPr indent="-457200" lvl="1" marL="9144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>
                <a:latin typeface="Candara"/>
                <a:ea typeface="Candara"/>
                <a:cs typeface="Candara"/>
                <a:sym typeface="Candara"/>
              </a:rPr>
              <a:t>Drinking water, short walks.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Delay strategy</a:t>
            </a:r>
            <a:endParaRPr/>
          </a:p>
          <a:p>
            <a:pPr indent="-457200" lvl="1" marL="9144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>
                <a:latin typeface="Candara"/>
                <a:ea typeface="Candara"/>
                <a:cs typeface="Candara"/>
                <a:sym typeface="Candara"/>
              </a:rPr>
              <a:t>Postpone smoking urges for 10 minutes.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Motivational Interviewing Techniques</a:t>
            </a:r>
            <a:endParaRPr/>
          </a:p>
        </p:txBody>
      </p:sp>
      <p:sp>
        <p:nvSpPr>
          <p:cNvPr id="173" name="Google Shape;173;p12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Use open-ended questions and reflective listening.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Avoid confrontation; focus on intrinsic motivation.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Celebrate small wins and effort.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Building social support networks</a:t>
            </a:r>
            <a:endParaRPr/>
          </a:p>
        </p:txBody>
      </p:sp>
      <p:sp>
        <p:nvSpPr>
          <p:cNvPr id="179" name="Google Shape;179;p13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Encourage family engagement in quitting process.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Create peer groups in clinics and communities.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Utilize WhatsApp or SMS support channels.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Setting realistic Goals</a:t>
            </a:r>
            <a:endParaRPr/>
          </a:p>
        </p:txBody>
      </p:sp>
      <p:sp>
        <p:nvSpPr>
          <p:cNvPr id="185" name="Google Shape;185;p14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Focus on small steps rather than all-or-nothing.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Help clients plan coping strategies for high-risk situations.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Reinforce each attempt as progress.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Reward and Reinforcement</a:t>
            </a:r>
            <a:endParaRPr/>
          </a:p>
        </p:txBody>
      </p:sp>
      <p:sp>
        <p:nvSpPr>
          <p:cNvPr id="191" name="Google Shape;191;p15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Encourage self-reward for milestones (e.g., 1 week smoke-free).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Use community recognition or clinic rewards.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Link to improved health indicators like BP or glucose control.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Pharmacological Support in Relapse Prevention</a:t>
            </a:r>
            <a:endParaRPr/>
          </a:p>
        </p:txBody>
      </p:sp>
      <p:grpSp>
        <p:nvGrpSpPr>
          <p:cNvPr id="197" name="Google Shape;197;p16"/>
          <p:cNvGrpSpPr/>
          <p:nvPr/>
        </p:nvGrpSpPr>
        <p:grpSpPr>
          <a:xfrm>
            <a:off x="594026" y="1422075"/>
            <a:ext cx="11455400" cy="4965699"/>
            <a:chOff x="0" y="0"/>
            <a:chExt cx="11455400" cy="4965699"/>
          </a:xfrm>
        </p:grpSpPr>
        <p:sp>
          <p:nvSpPr>
            <p:cNvPr id="198" name="Google Shape;198;p16"/>
            <p:cNvSpPr/>
            <p:nvPr/>
          </p:nvSpPr>
          <p:spPr>
            <a:xfrm>
              <a:off x="0" y="0"/>
              <a:ext cx="11455400" cy="155178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6"/>
            <p:cNvSpPr txBox="1"/>
            <p:nvPr/>
          </p:nvSpPr>
          <p:spPr>
            <a:xfrm>
              <a:off x="2446258" y="0"/>
              <a:ext cx="9009141" cy="15517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ndara"/>
                <a:buNone/>
              </a:pPr>
              <a:r>
                <a:rPr b="0" i="0" lang="en-US" sz="3200" u="none" cap="none" strike="noStrike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Use Nicotine Replacement Therapy (NRT) where available.</a:t>
              </a:r>
              <a:endParaRPr/>
            </a:p>
          </p:txBody>
        </p:sp>
        <p:sp>
          <p:nvSpPr>
            <p:cNvPr id="200" name="Google Shape;200;p16"/>
            <p:cNvSpPr/>
            <p:nvPr/>
          </p:nvSpPr>
          <p:spPr>
            <a:xfrm>
              <a:off x="155178" y="155178"/>
              <a:ext cx="2291080" cy="1241425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-24998" r="-24998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6"/>
            <p:cNvSpPr/>
            <p:nvPr/>
          </p:nvSpPr>
          <p:spPr>
            <a:xfrm>
              <a:off x="0" y="1706959"/>
              <a:ext cx="11455400" cy="155178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6"/>
            <p:cNvSpPr txBox="1"/>
            <p:nvPr/>
          </p:nvSpPr>
          <p:spPr>
            <a:xfrm>
              <a:off x="2446258" y="1706959"/>
              <a:ext cx="9009141" cy="15517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ndara"/>
                <a:buNone/>
              </a:pPr>
              <a:r>
                <a:rPr b="0" i="0" lang="en-US" sz="3200" u="none" cap="none" strike="noStrike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Consider reintroducing pharmacotherapy post-relapse.</a:t>
              </a: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155178" y="1862137"/>
              <a:ext cx="2291080" cy="1241425"/>
            </a:xfrm>
            <a:prstGeom prst="roundRect">
              <a:avLst>
                <a:gd fmla="val 10000" name="adj"/>
              </a:avLst>
            </a:prstGeom>
            <a:blipFill rotWithShape="1">
              <a:blip r:embed="rId4">
                <a:alphaModFix/>
              </a:blip>
              <a:stretch>
                <a:fillRect b="0" l="-45998" r="-45998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0" y="3413918"/>
              <a:ext cx="11455400" cy="1551781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6"/>
            <p:cNvSpPr txBox="1"/>
            <p:nvPr/>
          </p:nvSpPr>
          <p:spPr>
            <a:xfrm>
              <a:off x="2446258" y="3413918"/>
              <a:ext cx="9009141" cy="15517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ndara"/>
                <a:buNone/>
              </a:pPr>
              <a:r>
                <a:rPr b="0" i="0" lang="en-US" sz="3200" u="none" cap="none" strike="noStrike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Combine behavioral and pharmacological approaches.</a:t>
              </a: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155178" y="3569096"/>
              <a:ext cx="2291080" cy="1241425"/>
            </a:xfrm>
            <a:prstGeom prst="roundRect">
              <a:avLst>
                <a:gd fmla="val 10000" name="adj"/>
              </a:avLst>
            </a:prstGeom>
            <a:blipFill rotWithShape="1">
              <a:blip r:embed="rId5">
                <a:alphaModFix/>
              </a:blip>
              <a:stretch>
                <a:fillRect b="0" l="-28996" r="-28996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Monitoring Adherence to Medication</a:t>
            </a:r>
            <a:endParaRPr/>
          </a:p>
        </p:txBody>
      </p:sp>
      <p:sp>
        <p:nvSpPr>
          <p:cNvPr id="212" name="Google Shape;212;p17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Ask clients about side effects and adherence challenges.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Use pill counts or refill monitoring.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Provide reassurance about safety and duration.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When to Restart Treatment</a:t>
            </a:r>
            <a:endParaRPr/>
          </a:p>
        </p:txBody>
      </p:sp>
      <p:sp>
        <p:nvSpPr>
          <p:cNvPr id="218" name="Google Shape;218;p18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Restart therapy after relapse if client is ready to try again.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Adjust dosage or method as needed.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Maintain encouragement and celebrate re-engagement.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Structuring Follow-Up Systems</a:t>
            </a:r>
            <a:endParaRPr/>
          </a:p>
        </p:txBody>
      </p:sp>
      <p:sp>
        <p:nvSpPr>
          <p:cNvPr id="224" name="Google Shape;224;p19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Initial follow-up within 1 week of quit date.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Subsequent follow-ups at 1, 3, 6, and 12 months.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Combine physical and virtual contact.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>
            <p:ph type="title"/>
          </p:nvPr>
        </p:nvSpPr>
        <p:spPr>
          <a:xfrm>
            <a:off x="600302" y="354972"/>
            <a:ext cx="4739794" cy="772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ndara"/>
              <a:buNone/>
            </a:pPr>
            <a:r>
              <a:rPr b="1" lang="en-US" sz="4400">
                <a:latin typeface="Candara"/>
                <a:ea typeface="Candara"/>
                <a:cs typeface="Candara"/>
                <a:sym typeface="Candara"/>
              </a:rPr>
              <a:t>Module Objectives</a:t>
            </a:r>
            <a:endParaRPr/>
          </a:p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4158343" y="1488421"/>
            <a:ext cx="7293428" cy="47411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10000"/>
          </a:bodyPr>
          <a:lstStyle/>
          <a:p>
            <a:pPr indent="-514350" lvl="0" marL="5143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Define relapse and its psychological stages.</a:t>
            </a:r>
            <a:endParaRPr/>
          </a:p>
          <a:p>
            <a:pPr indent="-514350" lvl="0" marL="5143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Identify behavioral and pharmacological prevention strategies.</a:t>
            </a:r>
            <a:endParaRPr/>
          </a:p>
          <a:p>
            <a:pPr indent="-514350" lvl="0" marL="5143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Develop structured follow-up systems for clients.</a:t>
            </a:r>
            <a:endParaRPr/>
          </a:p>
          <a:p>
            <a:pPr indent="-514350" lvl="0" marL="5143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Apply Malawi’s national tobacco counselling guidelines in follow-up care.</a:t>
            </a:r>
            <a:endParaRPr/>
          </a:p>
        </p:txBody>
      </p:sp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 b="16246" l="17808" r="22831" t="32522"/>
          <a:stretch/>
        </p:blipFill>
        <p:spPr>
          <a:xfrm>
            <a:off x="600302" y="2231572"/>
            <a:ext cx="3048000" cy="3254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0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Integrating Follow-Up into Routine Care</a:t>
            </a:r>
            <a:endParaRPr/>
          </a:p>
        </p:txBody>
      </p:sp>
      <p:sp>
        <p:nvSpPr>
          <p:cNvPr id="230" name="Google Shape;230;p20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Add tobacco status check to chronic disease reviews.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Use EMR flags or HMIS codes for follow-up reminders.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Collaborate with NCD clinic teams and CHWs.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Digital Follow-Up Tools</a:t>
            </a:r>
            <a:endParaRPr/>
          </a:p>
        </p:txBody>
      </p:sp>
      <p:sp>
        <p:nvSpPr>
          <p:cNvPr id="236" name="Google Shape;236;p21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SMS or WhatsApp check-ins for encouragement.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Digital patient logs to track progress.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Simple mobile dashboards for reporting outcomes.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Documentation and Data Use</a:t>
            </a:r>
            <a:endParaRPr/>
          </a:p>
        </p:txBody>
      </p:sp>
      <p:sp>
        <p:nvSpPr>
          <p:cNvPr id="242" name="Google Shape;242;p22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Record relapse and follow-up outcomes.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Use data to identify success patterns.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Report monthly to district NCD coordinators.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Managing Relapse Compassionately</a:t>
            </a:r>
            <a:endParaRPr/>
          </a:p>
        </p:txBody>
      </p:sp>
      <p:sp>
        <p:nvSpPr>
          <p:cNvPr id="248" name="Google Shape;248;p23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Acknowledge effort, avoid blame.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Explore reasons for relapse collaboratively.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Restart plan and set a new quit date.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4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Case Scenario 1</a:t>
            </a:r>
            <a:endParaRPr/>
          </a:p>
        </p:txBody>
      </p:sp>
      <p:sp>
        <p:nvSpPr>
          <p:cNvPr id="254" name="Google Shape;254;p24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 45-year-old man relapses after stress at work.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Discuss how to address stress management.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Outline a revised counselling plan.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5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Case Scenario 2</a:t>
            </a:r>
            <a:endParaRPr/>
          </a:p>
        </p:txBody>
      </p:sp>
      <p:sp>
        <p:nvSpPr>
          <p:cNvPr id="260" name="Google Shape;260;p25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 woman in a TB clinic relapses during treatment.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Integrate cessation counselling into TB adherence sessions.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Plan multi-disciplinary follow-up.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Community-Based Follow-Up</a:t>
            </a:r>
            <a:endParaRPr/>
          </a:p>
        </p:txBody>
      </p:sp>
      <p:sp>
        <p:nvSpPr>
          <p:cNvPr id="266" name="Google Shape;266;p26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Engage HSAs and peer educators.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Conduct home visits and community support groups.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Link to district cessation champions.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7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Referral and Support Pathways</a:t>
            </a:r>
            <a:endParaRPr/>
          </a:p>
        </p:txBody>
      </p:sp>
      <p:sp>
        <p:nvSpPr>
          <p:cNvPr id="272" name="Google Shape;272;p27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Refer complex cases to district hospitals or cessation centers.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Use established MoH referral forms.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Document and track referral feedback.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Reflection and Discussion</a:t>
            </a:r>
            <a:endParaRPr/>
          </a:p>
        </p:txBody>
      </p:sp>
      <p:sp>
        <p:nvSpPr>
          <p:cNvPr id="278" name="Google Shape;278;p28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What barriers do you face in supporting clients long-term?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How can digital tools help in your facility?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What community partnerships could support follow-up?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 txBox="1"/>
          <p:nvPr>
            <p:ph type="ctrTitle"/>
          </p:nvPr>
        </p:nvSpPr>
        <p:spPr>
          <a:xfrm>
            <a:off x="921579" y="258206"/>
            <a:ext cx="9681170" cy="7281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Knowledge Check 1</a:t>
            </a:r>
            <a:endParaRPr/>
          </a:p>
        </p:txBody>
      </p:sp>
      <p:sp>
        <p:nvSpPr>
          <p:cNvPr id="284" name="Google Shape;284;p29"/>
          <p:cNvSpPr txBox="1"/>
          <p:nvPr>
            <p:ph idx="1" type="subTitle"/>
          </p:nvPr>
        </p:nvSpPr>
        <p:spPr>
          <a:xfrm>
            <a:off x="553278" y="1384300"/>
            <a:ext cx="11638722" cy="48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What are the three stages of relapse?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	a. Emotional, Mental, Physical (Correct).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2. What is the recommended initial follow-up period after a quit attempt?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	a. Within one week (Correct).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3. Which of the following is NOT a relapse prevention strategy?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	a. Ignoring withdrawal symptoms (Correct).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4. What is the most important approach to a client who relapses?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	a. Compassionate, non-judgmental support (Correct).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5. What digital tool can support follow-up in Malawi?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Candara"/>
                <a:ea typeface="Candara"/>
                <a:cs typeface="Candara"/>
                <a:sym typeface="Candara"/>
              </a:rPr>
              <a:t>	a. SMS reminders / WhatsApp groups (Correct).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>
            <p:ph type="ctrTitle"/>
          </p:nvPr>
        </p:nvSpPr>
        <p:spPr>
          <a:xfrm>
            <a:off x="934279" y="391886"/>
            <a:ext cx="9681170" cy="857002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Why Relapse Prevention Matters</a:t>
            </a:r>
            <a:endParaRPr/>
          </a:p>
        </p:txBody>
      </p:sp>
      <p:sp>
        <p:nvSpPr>
          <p:cNvPr id="112" name="Google Shape;112;p3"/>
          <p:cNvSpPr txBox="1"/>
          <p:nvPr/>
        </p:nvSpPr>
        <p:spPr>
          <a:xfrm>
            <a:off x="934279" y="2115572"/>
            <a:ext cx="9771821" cy="39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Relapse is common</a:t>
            </a:r>
            <a:endParaRPr/>
          </a:p>
          <a:p>
            <a:pPr indent="-4572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70–80% of quitters relapse within six months.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Relapse undermines patient confidence and increases NCD risks.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Healthcare workers play a key role in sustained behavior change.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0"/>
          <p:cNvSpPr txBox="1"/>
          <p:nvPr>
            <p:ph idx="4294967295" type="subTitle"/>
          </p:nvPr>
        </p:nvSpPr>
        <p:spPr>
          <a:xfrm>
            <a:off x="935264" y="1647371"/>
            <a:ext cx="10636250" cy="4629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Thank you for completing Module 8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type="ctrTitle"/>
          </p:nvPr>
        </p:nvSpPr>
        <p:spPr>
          <a:xfrm>
            <a:off x="1532993" y="293914"/>
            <a:ext cx="8481864" cy="772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Understanding Relapse</a:t>
            </a:r>
            <a:endParaRPr b="1" sz="40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491593" y="1477248"/>
            <a:ext cx="8106308" cy="39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Relapse = return to tobacco use after a quit attempt.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Common triggers include:</a:t>
            </a:r>
            <a:endParaRPr/>
          </a:p>
          <a:p>
            <a:pPr indent="-4572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Stress, social cues, alcohol, emotional distress.</a:t>
            </a:r>
            <a:endParaRPr/>
          </a:p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-45720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Noto Sans Symbols"/>
              <a:buChar char="▪"/>
            </a:pPr>
            <a:r>
              <a:rPr b="1" i="0" lang="en-US" sz="2800" u="none" cap="none" strike="noStrike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Relapse is feedback, not failure.</a:t>
            </a:r>
            <a:endParaRPr/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7901" y="1838324"/>
            <a:ext cx="3594098" cy="3774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>
            <p:ph type="ctrTitle"/>
          </p:nvPr>
        </p:nvSpPr>
        <p:spPr>
          <a:xfrm>
            <a:off x="934278" y="191388"/>
            <a:ext cx="9681170" cy="8243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Stages of Relapse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1959569" y="1399399"/>
            <a:ext cx="8272861" cy="1318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ra"/>
              <a:buAutoNum type="arabicPeriod"/>
            </a:pPr>
            <a:r>
              <a:rPr b="1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Emotional relapse</a:t>
            </a:r>
            <a:endParaRPr/>
          </a:p>
          <a:p>
            <a:pPr indent="0" lvl="1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Poor coping under stress.</a:t>
            </a:r>
            <a:endParaRPr/>
          </a:p>
        </p:txBody>
      </p:sp>
      <p:pic>
        <p:nvPicPr>
          <p:cNvPr id="127" name="Google Shape;127;p5"/>
          <p:cNvPicPr preferRelativeResize="0"/>
          <p:nvPr/>
        </p:nvPicPr>
        <p:blipFill rotWithShape="1">
          <a:blip r:embed="rId3">
            <a:alphaModFix/>
          </a:blip>
          <a:srcRect b="16923" l="9158" r="71098" t="40187"/>
          <a:stretch/>
        </p:blipFill>
        <p:spPr>
          <a:xfrm>
            <a:off x="442747" y="3181240"/>
            <a:ext cx="1511300" cy="132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 b="19094" l="73137" r="8297" t="43693"/>
          <a:stretch/>
        </p:blipFill>
        <p:spPr>
          <a:xfrm>
            <a:off x="529895" y="4965700"/>
            <a:ext cx="1424152" cy="132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5"/>
          <p:cNvPicPr preferRelativeResize="0"/>
          <p:nvPr/>
        </p:nvPicPr>
        <p:blipFill rotWithShape="1">
          <a:blip r:embed="rId3">
            <a:alphaModFix/>
          </a:blip>
          <a:srcRect b="15768" l="36602" r="37473" t="41073"/>
          <a:stretch/>
        </p:blipFill>
        <p:spPr>
          <a:xfrm>
            <a:off x="448269" y="1371599"/>
            <a:ext cx="1511300" cy="132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1954047" y="4923661"/>
            <a:ext cx="8365531" cy="1318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3.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Physical relapse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	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Actual smoking or chewing tobacco.</a:t>
            </a:r>
            <a:endParaRPr/>
          </a:p>
        </p:txBody>
      </p:sp>
      <p:sp>
        <p:nvSpPr>
          <p:cNvPr id="131" name="Google Shape;131;p5"/>
          <p:cNvSpPr txBox="1"/>
          <p:nvPr/>
        </p:nvSpPr>
        <p:spPr>
          <a:xfrm>
            <a:off x="2068347" y="3181240"/>
            <a:ext cx="7641631" cy="1318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2. </a:t>
            </a:r>
            <a:r>
              <a:rPr b="1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Mental relapse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	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Internal struggle, craving thoughts.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Behavioral Model of Relapse</a:t>
            </a:r>
            <a:endParaRPr/>
          </a:p>
        </p:txBody>
      </p:sp>
      <p:sp>
        <p:nvSpPr>
          <p:cNvPr id="137" name="Google Shape;137;p6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Relapse results from a combination of triggers, coping deficits, and lack of support.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Goal: Strengthen coping and support mechanisms.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Triggers in the Malawian Context</a:t>
            </a:r>
            <a:endParaRPr/>
          </a:p>
        </p:txBody>
      </p:sp>
      <p:sp>
        <p:nvSpPr>
          <p:cNvPr id="143" name="Google Shape;143;p7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Social gatherings where smoking is common.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Stress from economic hardship.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Peer pressure among men in rural areas.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Alcohol consumption and nightlife settings.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The Role of Healthcare Providers</a:t>
            </a:r>
            <a:endParaRPr/>
          </a:p>
        </p:txBody>
      </p:sp>
      <p:sp>
        <p:nvSpPr>
          <p:cNvPr id="149" name="Google Shape;149;p8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Ask every patient about tobacco use history.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Provide ongoing encouragement and relapse counselling.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Link clients to cessation resources and peer groups.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/>
          <p:nvPr>
            <p:ph type="ctrTitle"/>
          </p:nvPr>
        </p:nvSpPr>
        <p:spPr>
          <a:xfrm>
            <a:off x="934279" y="120677"/>
            <a:ext cx="9681170" cy="11282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ndara"/>
              <a:buNone/>
            </a:pPr>
            <a:r>
              <a:rPr b="1" lang="en-US" sz="4000">
                <a:latin typeface="Candara"/>
                <a:ea typeface="Candara"/>
                <a:cs typeface="Candara"/>
                <a:sym typeface="Candara"/>
              </a:rPr>
              <a:t>Core Principles of Relapse Prevention</a:t>
            </a:r>
            <a:endParaRPr/>
          </a:p>
        </p:txBody>
      </p:sp>
      <p:sp>
        <p:nvSpPr>
          <p:cNvPr id="155" name="Google Shape;155;p9"/>
          <p:cNvSpPr txBox="1"/>
          <p:nvPr>
            <p:ph idx="1" type="subTitle"/>
          </p:nvPr>
        </p:nvSpPr>
        <p:spPr>
          <a:xfrm>
            <a:off x="934278" y="1625691"/>
            <a:ext cx="10637611" cy="4628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Empathy and non-judgment.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Consistency in follow-up.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Patient-centered support.</a:t>
            </a:r>
            <a:endParaRPr/>
          </a:p>
          <a:p>
            <a:pPr indent="-457200" lvl="0" marL="45720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en-US" sz="2800">
                <a:latin typeface="Candara"/>
                <a:ea typeface="Candara"/>
                <a:cs typeface="Candara"/>
                <a:sym typeface="Candara"/>
              </a:rPr>
              <a:t>Behavioral reinforcement of positive change.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2025-11-01T18:23:08Z</dcterms:created>
  <dc:creator>Blessings CG</dc:creator>
</cp:coreProperties>
</file>