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61" r:id="rId3"/>
    <p:sldId id="271" r:id="rId4"/>
    <p:sldId id="267" r:id="rId5"/>
    <p:sldId id="268" r:id="rId6"/>
    <p:sldId id="269" r:id="rId7"/>
    <p:sldId id="270" r:id="rId8"/>
    <p:sldId id="272" r:id="rId9"/>
    <p:sldId id="273" r:id="rId10"/>
    <p:sldId id="274" r:id="rId11"/>
    <p:sldId id="275" r:id="rId12"/>
    <p:sldId id="276" r:id="rId13"/>
    <p:sldId id="277" r:id="rId14"/>
    <p:sldId id="280" r:id="rId15"/>
    <p:sldId id="281" r:id="rId16"/>
    <p:sldId id="282" r:id="rId17"/>
    <p:sldId id="283" r:id="rId18"/>
    <p:sldId id="284" r:id="rId19"/>
    <p:sldId id="285" r:id="rId20"/>
    <p:sldId id="279" r:id="rId21"/>
    <p:sldId id="278" r:id="rId22"/>
    <p:sldId id="259" r:id="rId23"/>
    <p:sldId id="260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66" r:id="rId33"/>
    <p:sldId id="297" r:id="rId34"/>
    <p:sldId id="262" r:id="rId35"/>
    <p:sldId id="298" r:id="rId36"/>
    <p:sldId id="299" r:id="rId37"/>
    <p:sldId id="30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80236" autoAdjust="0"/>
  </p:normalViewPr>
  <p:slideViewPr>
    <p:cSldViewPr snapToGrid="0">
      <p:cViewPr varScale="1">
        <p:scale>
          <a:sx n="50" d="100"/>
          <a:sy n="50" d="100"/>
        </p:scale>
        <p:origin x="12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3BFDA2-39A7-4FA9-8F02-F6E9438C2EE3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89D52FD-566A-4565-863E-E3C2EAE005A7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Autonomy</a:t>
          </a:r>
          <a:endParaRPr lang="en-US">
            <a:latin typeface="Arial Narrow" panose="020B0606020202030204" pitchFamily="34" charset="0"/>
          </a:endParaRPr>
        </a:p>
      </dgm:t>
    </dgm:pt>
    <dgm:pt modelId="{99B0D68E-565C-468C-8B47-AFA9689AC37B}" type="parTrans" cxnId="{A842E9A9-089A-4EFF-BB8B-E0EBC8D8FEFA}">
      <dgm:prSet/>
      <dgm:spPr/>
      <dgm:t>
        <a:bodyPr/>
        <a:lstStyle/>
        <a:p>
          <a:endParaRPr lang="en-US"/>
        </a:p>
      </dgm:t>
    </dgm:pt>
    <dgm:pt modelId="{3A5B2959-43E7-43C0-91D8-C5D707C1B5FE}" type="sibTrans" cxnId="{A842E9A9-089A-4EFF-BB8B-E0EBC8D8FEFA}">
      <dgm:prSet/>
      <dgm:spPr/>
      <dgm:t>
        <a:bodyPr/>
        <a:lstStyle/>
        <a:p>
          <a:endParaRPr lang="en-US"/>
        </a:p>
      </dgm:t>
    </dgm:pt>
    <dgm:pt modelId="{0A80062E-AD04-454B-B16D-31C4C9B3F528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Respecting a client's right to make their own decisions.</a:t>
          </a:r>
        </a:p>
      </dgm:t>
    </dgm:pt>
    <dgm:pt modelId="{564A813B-E959-4C5D-B64D-45599E2237B0}" type="parTrans" cxnId="{CA21753A-E677-479F-8724-8BE33EE788C3}">
      <dgm:prSet/>
      <dgm:spPr/>
      <dgm:t>
        <a:bodyPr/>
        <a:lstStyle/>
        <a:p>
          <a:endParaRPr lang="en-US"/>
        </a:p>
      </dgm:t>
    </dgm:pt>
    <dgm:pt modelId="{1D38A73D-8642-4E86-AF55-C5A4CE31EC5D}" type="sibTrans" cxnId="{CA21753A-E677-479F-8724-8BE33EE788C3}">
      <dgm:prSet/>
      <dgm:spPr/>
      <dgm:t>
        <a:bodyPr/>
        <a:lstStyle/>
        <a:p>
          <a:endParaRPr lang="en-US"/>
        </a:p>
      </dgm:t>
    </dgm:pt>
    <dgm:pt modelId="{34AC66A6-2639-4E1D-A087-5FDADBF3E5DB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Beneficence</a:t>
          </a:r>
          <a:endParaRPr lang="en-US">
            <a:latin typeface="Arial Narrow" panose="020B0606020202030204" pitchFamily="34" charset="0"/>
          </a:endParaRPr>
        </a:p>
      </dgm:t>
    </dgm:pt>
    <dgm:pt modelId="{12691497-EC9B-4065-80CB-953321EEC0B3}" type="parTrans" cxnId="{90E9A800-EEF5-4F26-8AB7-113A11002ED6}">
      <dgm:prSet/>
      <dgm:spPr/>
      <dgm:t>
        <a:bodyPr/>
        <a:lstStyle/>
        <a:p>
          <a:endParaRPr lang="en-US"/>
        </a:p>
      </dgm:t>
    </dgm:pt>
    <dgm:pt modelId="{C8CD1688-FACE-4772-BEAE-C0F4CD2295F5}" type="sibTrans" cxnId="{90E9A800-EEF5-4F26-8AB7-113A11002ED6}">
      <dgm:prSet/>
      <dgm:spPr/>
      <dgm:t>
        <a:bodyPr/>
        <a:lstStyle/>
        <a:p>
          <a:endParaRPr lang="en-US"/>
        </a:p>
      </dgm:t>
    </dgm:pt>
    <dgm:pt modelId="{A380F867-5204-48DB-92E3-CBD65400A3BE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Acting in the best interest of the client.</a:t>
          </a:r>
        </a:p>
      </dgm:t>
    </dgm:pt>
    <dgm:pt modelId="{C340FA30-8015-4F38-98F2-B372DBF0C2BA}" type="parTrans" cxnId="{0F7A5EFA-0380-4801-8F72-A9CE86F25A2E}">
      <dgm:prSet/>
      <dgm:spPr/>
      <dgm:t>
        <a:bodyPr/>
        <a:lstStyle/>
        <a:p>
          <a:endParaRPr lang="en-US"/>
        </a:p>
      </dgm:t>
    </dgm:pt>
    <dgm:pt modelId="{43DCB371-EF4B-4062-9205-82EBBCBD68AF}" type="sibTrans" cxnId="{0F7A5EFA-0380-4801-8F72-A9CE86F25A2E}">
      <dgm:prSet/>
      <dgm:spPr/>
      <dgm:t>
        <a:bodyPr/>
        <a:lstStyle/>
        <a:p>
          <a:endParaRPr lang="en-US"/>
        </a:p>
      </dgm:t>
    </dgm:pt>
    <dgm:pt modelId="{E78282D8-D355-4165-9C8B-19A2B47D3446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Non-Maleficence</a:t>
          </a:r>
          <a:endParaRPr lang="en-US">
            <a:latin typeface="Arial Narrow" panose="020B0606020202030204" pitchFamily="34" charset="0"/>
          </a:endParaRPr>
        </a:p>
      </dgm:t>
    </dgm:pt>
    <dgm:pt modelId="{923BF708-5F06-4B56-B4D3-B3658D233868}" type="parTrans" cxnId="{5D82EB3F-BDD0-4B58-A5D7-BDD2FF434BEA}">
      <dgm:prSet/>
      <dgm:spPr/>
      <dgm:t>
        <a:bodyPr/>
        <a:lstStyle/>
        <a:p>
          <a:endParaRPr lang="en-US"/>
        </a:p>
      </dgm:t>
    </dgm:pt>
    <dgm:pt modelId="{A28E6891-3611-4F47-B3B6-4E949D28CFFF}" type="sibTrans" cxnId="{5D82EB3F-BDD0-4B58-A5D7-BDD2FF434BEA}">
      <dgm:prSet/>
      <dgm:spPr/>
      <dgm:t>
        <a:bodyPr/>
        <a:lstStyle/>
        <a:p>
          <a:endParaRPr lang="en-US"/>
        </a:p>
      </dgm:t>
    </dgm:pt>
    <dgm:pt modelId="{77A34DE6-BB8A-4A3B-9D71-4041E2CCF036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Avoiding harm to clients.</a:t>
          </a:r>
        </a:p>
      </dgm:t>
    </dgm:pt>
    <dgm:pt modelId="{F62C274D-AA12-4B34-B594-0C899F82CB6F}" type="parTrans" cxnId="{6AEBCE2F-66FF-459A-BA39-A846BF19F655}">
      <dgm:prSet/>
      <dgm:spPr/>
      <dgm:t>
        <a:bodyPr/>
        <a:lstStyle/>
        <a:p>
          <a:endParaRPr lang="en-US"/>
        </a:p>
      </dgm:t>
    </dgm:pt>
    <dgm:pt modelId="{D02982A7-9851-4C32-A7BB-E11A8F8D1388}" type="sibTrans" cxnId="{6AEBCE2F-66FF-459A-BA39-A846BF19F655}">
      <dgm:prSet/>
      <dgm:spPr/>
      <dgm:t>
        <a:bodyPr/>
        <a:lstStyle/>
        <a:p>
          <a:endParaRPr lang="en-US"/>
        </a:p>
      </dgm:t>
    </dgm:pt>
    <dgm:pt modelId="{3758ADE0-F224-4EAB-940F-782AD03DF3B3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Justice</a:t>
          </a:r>
          <a:endParaRPr lang="en-US">
            <a:latin typeface="Arial Narrow" panose="020B0606020202030204" pitchFamily="34" charset="0"/>
          </a:endParaRPr>
        </a:p>
      </dgm:t>
    </dgm:pt>
    <dgm:pt modelId="{8ED82695-F9C6-4ECC-A6E3-CE34A7827B12}" type="parTrans" cxnId="{FA2BDA03-F941-48AE-BC8F-C0C6A124B2F7}">
      <dgm:prSet/>
      <dgm:spPr/>
      <dgm:t>
        <a:bodyPr/>
        <a:lstStyle/>
        <a:p>
          <a:endParaRPr lang="en-US"/>
        </a:p>
      </dgm:t>
    </dgm:pt>
    <dgm:pt modelId="{FF2666AB-23B1-4DDB-BCBE-0DDCCB689B80}" type="sibTrans" cxnId="{FA2BDA03-F941-48AE-BC8F-C0C6A124B2F7}">
      <dgm:prSet/>
      <dgm:spPr/>
      <dgm:t>
        <a:bodyPr/>
        <a:lstStyle/>
        <a:p>
          <a:endParaRPr lang="en-US"/>
        </a:p>
      </dgm:t>
    </dgm:pt>
    <dgm:pt modelId="{3E784E06-BD69-4091-9C6A-08CFBF40EDDE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Ensuring fairness and equity in treatment.</a:t>
          </a:r>
        </a:p>
      </dgm:t>
    </dgm:pt>
    <dgm:pt modelId="{568A8EC9-FB6F-41A3-A239-0714D5238973}" type="parTrans" cxnId="{DDC7B9C1-598E-409D-8669-B283C9EC73A6}">
      <dgm:prSet/>
      <dgm:spPr/>
      <dgm:t>
        <a:bodyPr/>
        <a:lstStyle/>
        <a:p>
          <a:endParaRPr lang="en-US"/>
        </a:p>
      </dgm:t>
    </dgm:pt>
    <dgm:pt modelId="{7548CEF2-D019-422E-9340-D5A2D323A9AD}" type="sibTrans" cxnId="{DDC7B9C1-598E-409D-8669-B283C9EC73A6}">
      <dgm:prSet/>
      <dgm:spPr/>
      <dgm:t>
        <a:bodyPr/>
        <a:lstStyle/>
        <a:p>
          <a:endParaRPr lang="en-US"/>
        </a:p>
      </dgm:t>
    </dgm:pt>
    <dgm:pt modelId="{A53FED25-E09D-480F-AA5E-109E743640A2}" type="pres">
      <dgm:prSet presAssocID="{573BFDA2-39A7-4FA9-8F02-F6E9438C2EE3}" presName="linear" presStyleCnt="0">
        <dgm:presLayoutVars>
          <dgm:animLvl val="lvl"/>
          <dgm:resizeHandles val="exact"/>
        </dgm:presLayoutVars>
      </dgm:prSet>
      <dgm:spPr/>
    </dgm:pt>
    <dgm:pt modelId="{6C535BEB-432B-445A-BAA6-EE9621C9C3E1}" type="pres">
      <dgm:prSet presAssocID="{F89D52FD-566A-4565-863E-E3C2EAE005A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73EA8F5-C4DD-4B54-B3EC-27128993427F}" type="pres">
      <dgm:prSet presAssocID="{F89D52FD-566A-4565-863E-E3C2EAE005A7}" presName="childText" presStyleLbl="revTx" presStyleIdx="0" presStyleCnt="4">
        <dgm:presLayoutVars>
          <dgm:bulletEnabled val="1"/>
        </dgm:presLayoutVars>
      </dgm:prSet>
      <dgm:spPr/>
    </dgm:pt>
    <dgm:pt modelId="{2FA21752-EEAE-409E-B1CE-F254AC461705}" type="pres">
      <dgm:prSet presAssocID="{34AC66A6-2639-4E1D-A087-5FDADBF3E5D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078B1F4-8072-472F-9590-644BB93923D2}" type="pres">
      <dgm:prSet presAssocID="{34AC66A6-2639-4E1D-A087-5FDADBF3E5DB}" presName="childText" presStyleLbl="revTx" presStyleIdx="1" presStyleCnt="4">
        <dgm:presLayoutVars>
          <dgm:bulletEnabled val="1"/>
        </dgm:presLayoutVars>
      </dgm:prSet>
      <dgm:spPr/>
    </dgm:pt>
    <dgm:pt modelId="{566F3013-57A8-4C8A-91A3-B667DAE497CB}" type="pres">
      <dgm:prSet presAssocID="{E78282D8-D355-4165-9C8B-19A2B47D344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C4B2BC1-B231-4950-9A21-9869562CD319}" type="pres">
      <dgm:prSet presAssocID="{E78282D8-D355-4165-9C8B-19A2B47D3446}" presName="childText" presStyleLbl="revTx" presStyleIdx="2" presStyleCnt="4">
        <dgm:presLayoutVars>
          <dgm:bulletEnabled val="1"/>
        </dgm:presLayoutVars>
      </dgm:prSet>
      <dgm:spPr/>
    </dgm:pt>
    <dgm:pt modelId="{3A0D1D06-0308-45A4-96D6-D362CDDF80FB}" type="pres">
      <dgm:prSet presAssocID="{3758ADE0-F224-4EAB-940F-782AD03DF3B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0137092B-C1AC-402C-B589-8C1BE0D063DB}" type="pres">
      <dgm:prSet presAssocID="{3758ADE0-F224-4EAB-940F-782AD03DF3B3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90E9A800-EEF5-4F26-8AB7-113A11002ED6}" srcId="{573BFDA2-39A7-4FA9-8F02-F6E9438C2EE3}" destId="{34AC66A6-2639-4E1D-A087-5FDADBF3E5DB}" srcOrd="1" destOrd="0" parTransId="{12691497-EC9B-4065-80CB-953321EEC0B3}" sibTransId="{C8CD1688-FACE-4772-BEAE-C0F4CD2295F5}"/>
    <dgm:cxn modelId="{FA2BDA03-F941-48AE-BC8F-C0C6A124B2F7}" srcId="{573BFDA2-39A7-4FA9-8F02-F6E9438C2EE3}" destId="{3758ADE0-F224-4EAB-940F-782AD03DF3B3}" srcOrd="3" destOrd="0" parTransId="{8ED82695-F9C6-4ECC-A6E3-CE34A7827B12}" sibTransId="{FF2666AB-23B1-4DDB-BCBE-0DDCCB689B80}"/>
    <dgm:cxn modelId="{16C8D313-8C9B-45C1-8218-F9380852C57C}" type="presOf" srcId="{3758ADE0-F224-4EAB-940F-782AD03DF3B3}" destId="{3A0D1D06-0308-45A4-96D6-D362CDDF80FB}" srcOrd="0" destOrd="0" presId="urn:microsoft.com/office/officeart/2005/8/layout/vList2"/>
    <dgm:cxn modelId="{8E662318-9A81-4CE6-9BF6-0B410B40B8DD}" type="presOf" srcId="{E78282D8-D355-4165-9C8B-19A2B47D3446}" destId="{566F3013-57A8-4C8A-91A3-B667DAE497CB}" srcOrd="0" destOrd="0" presId="urn:microsoft.com/office/officeart/2005/8/layout/vList2"/>
    <dgm:cxn modelId="{6AEBCE2F-66FF-459A-BA39-A846BF19F655}" srcId="{E78282D8-D355-4165-9C8B-19A2B47D3446}" destId="{77A34DE6-BB8A-4A3B-9D71-4041E2CCF036}" srcOrd="0" destOrd="0" parTransId="{F62C274D-AA12-4B34-B594-0C899F82CB6F}" sibTransId="{D02982A7-9851-4C32-A7BB-E11A8F8D1388}"/>
    <dgm:cxn modelId="{CA21753A-E677-479F-8724-8BE33EE788C3}" srcId="{F89D52FD-566A-4565-863E-E3C2EAE005A7}" destId="{0A80062E-AD04-454B-B16D-31C4C9B3F528}" srcOrd="0" destOrd="0" parTransId="{564A813B-E959-4C5D-B64D-45599E2237B0}" sibTransId="{1D38A73D-8642-4E86-AF55-C5A4CE31EC5D}"/>
    <dgm:cxn modelId="{5D82EB3F-BDD0-4B58-A5D7-BDD2FF434BEA}" srcId="{573BFDA2-39A7-4FA9-8F02-F6E9438C2EE3}" destId="{E78282D8-D355-4165-9C8B-19A2B47D3446}" srcOrd="2" destOrd="0" parTransId="{923BF708-5F06-4B56-B4D3-B3658D233868}" sibTransId="{A28E6891-3611-4F47-B3B6-4E949D28CFFF}"/>
    <dgm:cxn modelId="{1B0EDE6D-2B25-411A-8F60-824F2C2B3BF0}" type="presOf" srcId="{0A80062E-AD04-454B-B16D-31C4C9B3F528}" destId="{773EA8F5-C4DD-4B54-B3EC-27128993427F}" srcOrd="0" destOrd="0" presId="urn:microsoft.com/office/officeart/2005/8/layout/vList2"/>
    <dgm:cxn modelId="{7B3A3392-71E6-4D99-9A39-44C027745DED}" type="presOf" srcId="{F89D52FD-566A-4565-863E-E3C2EAE005A7}" destId="{6C535BEB-432B-445A-BAA6-EE9621C9C3E1}" srcOrd="0" destOrd="0" presId="urn:microsoft.com/office/officeart/2005/8/layout/vList2"/>
    <dgm:cxn modelId="{292FDD95-9880-4E58-A196-491724F2F9D9}" type="presOf" srcId="{77A34DE6-BB8A-4A3B-9D71-4041E2CCF036}" destId="{7C4B2BC1-B231-4950-9A21-9869562CD319}" srcOrd="0" destOrd="0" presId="urn:microsoft.com/office/officeart/2005/8/layout/vList2"/>
    <dgm:cxn modelId="{A842E9A9-089A-4EFF-BB8B-E0EBC8D8FEFA}" srcId="{573BFDA2-39A7-4FA9-8F02-F6E9438C2EE3}" destId="{F89D52FD-566A-4565-863E-E3C2EAE005A7}" srcOrd="0" destOrd="0" parTransId="{99B0D68E-565C-468C-8B47-AFA9689AC37B}" sibTransId="{3A5B2959-43E7-43C0-91D8-C5D707C1B5FE}"/>
    <dgm:cxn modelId="{8DF398BB-F738-4D8D-BAA0-93B61ECCAEFD}" type="presOf" srcId="{573BFDA2-39A7-4FA9-8F02-F6E9438C2EE3}" destId="{A53FED25-E09D-480F-AA5E-109E743640A2}" srcOrd="0" destOrd="0" presId="urn:microsoft.com/office/officeart/2005/8/layout/vList2"/>
    <dgm:cxn modelId="{DDC7B9C1-598E-409D-8669-B283C9EC73A6}" srcId="{3758ADE0-F224-4EAB-940F-782AD03DF3B3}" destId="{3E784E06-BD69-4091-9C6A-08CFBF40EDDE}" srcOrd="0" destOrd="0" parTransId="{568A8EC9-FB6F-41A3-A239-0714D5238973}" sibTransId="{7548CEF2-D019-422E-9340-D5A2D323A9AD}"/>
    <dgm:cxn modelId="{EFBC36C2-180B-4041-98FA-1DF8DE7A64F9}" type="presOf" srcId="{A380F867-5204-48DB-92E3-CBD65400A3BE}" destId="{5078B1F4-8072-472F-9590-644BB93923D2}" srcOrd="0" destOrd="0" presId="urn:microsoft.com/office/officeart/2005/8/layout/vList2"/>
    <dgm:cxn modelId="{6B73DECE-8B44-40D5-87C7-9D9A0807DCFF}" type="presOf" srcId="{34AC66A6-2639-4E1D-A087-5FDADBF3E5DB}" destId="{2FA21752-EEAE-409E-B1CE-F254AC461705}" srcOrd="0" destOrd="0" presId="urn:microsoft.com/office/officeart/2005/8/layout/vList2"/>
    <dgm:cxn modelId="{298ABEF9-89CE-470F-8297-435B912A34DD}" type="presOf" srcId="{3E784E06-BD69-4091-9C6A-08CFBF40EDDE}" destId="{0137092B-C1AC-402C-B589-8C1BE0D063DB}" srcOrd="0" destOrd="0" presId="urn:microsoft.com/office/officeart/2005/8/layout/vList2"/>
    <dgm:cxn modelId="{0F7A5EFA-0380-4801-8F72-A9CE86F25A2E}" srcId="{34AC66A6-2639-4E1D-A087-5FDADBF3E5DB}" destId="{A380F867-5204-48DB-92E3-CBD65400A3BE}" srcOrd="0" destOrd="0" parTransId="{C340FA30-8015-4F38-98F2-B372DBF0C2BA}" sibTransId="{43DCB371-EF4B-4062-9205-82EBBCBD68AF}"/>
    <dgm:cxn modelId="{E86E4138-F4A0-4D22-AE57-262CEBA9958A}" type="presParOf" srcId="{A53FED25-E09D-480F-AA5E-109E743640A2}" destId="{6C535BEB-432B-445A-BAA6-EE9621C9C3E1}" srcOrd="0" destOrd="0" presId="urn:microsoft.com/office/officeart/2005/8/layout/vList2"/>
    <dgm:cxn modelId="{80C652DD-02BA-4027-8E87-B965D1BEFF51}" type="presParOf" srcId="{A53FED25-E09D-480F-AA5E-109E743640A2}" destId="{773EA8F5-C4DD-4B54-B3EC-27128993427F}" srcOrd="1" destOrd="0" presId="urn:microsoft.com/office/officeart/2005/8/layout/vList2"/>
    <dgm:cxn modelId="{79483E0F-8A09-4BEC-9E41-E26D13129F09}" type="presParOf" srcId="{A53FED25-E09D-480F-AA5E-109E743640A2}" destId="{2FA21752-EEAE-409E-B1CE-F254AC461705}" srcOrd="2" destOrd="0" presId="urn:microsoft.com/office/officeart/2005/8/layout/vList2"/>
    <dgm:cxn modelId="{45E9EE65-A30A-486C-9A82-A45D91558DBF}" type="presParOf" srcId="{A53FED25-E09D-480F-AA5E-109E743640A2}" destId="{5078B1F4-8072-472F-9590-644BB93923D2}" srcOrd="3" destOrd="0" presId="urn:microsoft.com/office/officeart/2005/8/layout/vList2"/>
    <dgm:cxn modelId="{75143111-CBE9-484C-A9FF-E5824DE88BBC}" type="presParOf" srcId="{A53FED25-E09D-480F-AA5E-109E743640A2}" destId="{566F3013-57A8-4C8A-91A3-B667DAE497CB}" srcOrd="4" destOrd="0" presId="urn:microsoft.com/office/officeart/2005/8/layout/vList2"/>
    <dgm:cxn modelId="{CDFC5335-80F7-4C42-8C91-A8C2BC816251}" type="presParOf" srcId="{A53FED25-E09D-480F-AA5E-109E743640A2}" destId="{7C4B2BC1-B231-4950-9A21-9869562CD319}" srcOrd="5" destOrd="0" presId="urn:microsoft.com/office/officeart/2005/8/layout/vList2"/>
    <dgm:cxn modelId="{D3F47C17-D589-4425-8028-7824A1BE99AF}" type="presParOf" srcId="{A53FED25-E09D-480F-AA5E-109E743640A2}" destId="{3A0D1D06-0308-45A4-96D6-D362CDDF80FB}" srcOrd="6" destOrd="0" presId="urn:microsoft.com/office/officeart/2005/8/layout/vList2"/>
    <dgm:cxn modelId="{3CDF5929-B5BE-4D05-81C3-EED4074869A6}" type="presParOf" srcId="{A53FED25-E09D-480F-AA5E-109E743640A2}" destId="{0137092B-C1AC-402C-B589-8C1BE0D063DB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3330AFE-CCD6-4363-A037-7685730D97EF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5CE81AE-4415-4691-8AB3-CA42FDB20D9D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Educating and counseling</a:t>
          </a:r>
          <a:endParaRPr lang="en-US">
            <a:latin typeface="Arial Narrow" panose="020B0606020202030204" pitchFamily="34" charset="0"/>
          </a:endParaRPr>
        </a:p>
      </dgm:t>
    </dgm:pt>
    <dgm:pt modelId="{C8612E16-5C79-4B77-84A8-BDA2053874A9}" type="parTrans" cxnId="{A811BFBF-ABC7-461E-B467-7C1D4E402ECF}">
      <dgm:prSet/>
      <dgm:spPr/>
      <dgm:t>
        <a:bodyPr/>
        <a:lstStyle/>
        <a:p>
          <a:endParaRPr lang="en-US"/>
        </a:p>
      </dgm:t>
    </dgm:pt>
    <dgm:pt modelId="{EA5DAA8C-1FB8-4A68-A2D8-D74F9117BAE0}" type="sibTrans" cxnId="{A811BFBF-ABC7-461E-B467-7C1D4E402ECF}">
      <dgm:prSet/>
      <dgm:spPr/>
      <dgm:t>
        <a:bodyPr/>
        <a:lstStyle/>
        <a:p>
          <a:endParaRPr lang="en-US"/>
        </a:p>
      </dgm:t>
    </dgm:pt>
    <dgm:pt modelId="{C4F83F34-C6BF-4A4B-9ED7-289D939FBDA7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Educate patients about the health risks of tobacco use and the benefits of quitting. </a:t>
          </a:r>
        </a:p>
      </dgm:t>
    </dgm:pt>
    <dgm:pt modelId="{AE9BD4C6-DC36-4F6B-8F06-56142C6CF14E}" type="parTrans" cxnId="{2E114F4B-5857-47CA-97E6-FFF35E66E1C1}">
      <dgm:prSet/>
      <dgm:spPr/>
      <dgm:t>
        <a:bodyPr/>
        <a:lstStyle/>
        <a:p>
          <a:endParaRPr lang="en-US"/>
        </a:p>
      </dgm:t>
    </dgm:pt>
    <dgm:pt modelId="{BC388603-5593-4593-B258-DB4E8FA49BBE}" type="sibTrans" cxnId="{2E114F4B-5857-47CA-97E6-FFF35E66E1C1}">
      <dgm:prSet/>
      <dgm:spPr/>
      <dgm:t>
        <a:bodyPr/>
        <a:lstStyle/>
        <a:p>
          <a:endParaRPr lang="en-US"/>
        </a:p>
      </dgm:t>
    </dgm:pt>
    <dgm:pt modelId="{88977AA3-D3EC-4042-987E-C4CBBDA0B521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Provide counseling, support, and resources to help individuals make informed decisions.</a:t>
          </a:r>
        </a:p>
      </dgm:t>
    </dgm:pt>
    <dgm:pt modelId="{0E87CE8A-3A7B-43B7-8CEE-70E40A05C05B}" type="parTrans" cxnId="{7D6B81A6-4B5A-4541-80B8-463C43B4B106}">
      <dgm:prSet/>
      <dgm:spPr/>
      <dgm:t>
        <a:bodyPr/>
        <a:lstStyle/>
        <a:p>
          <a:endParaRPr lang="en-US"/>
        </a:p>
      </dgm:t>
    </dgm:pt>
    <dgm:pt modelId="{2DA63305-CF76-41DF-B6E2-8B0938551147}" type="sibTrans" cxnId="{7D6B81A6-4B5A-4541-80B8-463C43B4B106}">
      <dgm:prSet/>
      <dgm:spPr/>
      <dgm:t>
        <a:bodyPr/>
        <a:lstStyle/>
        <a:p>
          <a:endParaRPr lang="en-US"/>
        </a:p>
      </dgm:t>
    </dgm:pt>
    <dgm:pt modelId="{3789E37B-A5A8-4322-9A5C-D9079BAC6C72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Advocacy and policy implementation</a:t>
          </a:r>
          <a:endParaRPr lang="en-US">
            <a:latin typeface="Arial Narrow" panose="020B0606020202030204" pitchFamily="34" charset="0"/>
          </a:endParaRPr>
        </a:p>
      </dgm:t>
    </dgm:pt>
    <dgm:pt modelId="{AA987718-F580-40ED-BB84-BD4AA9291BAA}" type="parTrans" cxnId="{800ED2EC-7F7C-4323-A932-932ED0A51C6C}">
      <dgm:prSet/>
      <dgm:spPr/>
      <dgm:t>
        <a:bodyPr/>
        <a:lstStyle/>
        <a:p>
          <a:endParaRPr lang="en-US"/>
        </a:p>
      </dgm:t>
    </dgm:pt>
    <dgm:pt modelId="{377A5C16-E990-41AC-96F2-941CDFBD5D97}" type="sibTrans" cxnId="{800ED2EC-7F7C-4323-A932-932ED0A51C6C}">
      <dgm:prSet/>
      <dgm:spPr/>
      <dgm:t>
        <a:bodyPr/>
        <a:lstStyle/>
        <a:p>
          <a:endParaRPr lang="en-US"/>
        </a:p>
      </dgm:t>
    </dgm:pt>
    <dgm:pt modelId="{5B7D0044-84BB-4AC5-9312-014FBE6208E1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Advocate for stronger tobacco control policies and support their implementation. </a:t>
          </a:r>
        </a:p>
      </dgm:t>
    </dgm:pt>
    <dgm:pt modelId="{EFD21582-4426-4801-8479-C70DF8BEB7C7}" type="parTrans" cxnId="{5145F88A-3173-4A42-A543-4D63B71EF8BB}">
      <dgm:prSet/>
      <dgm:spPr/>
      <dgm:t>
        <a:bodyPr/>
        <a:lstStyle/>
        <a:p>
          <a:endParaRPr lang="en-US"/>
        </a:p>
      </dgm:t>
    </dgm:pt>
    <dgm:pt modelId="{3A64F4B0-FFAC-40CE-83E5-19FE6A7ECFAE}" type="sibTrans" cxnId="{5145F88A-3173-4A42-A543-4D63B71EF8BB}">
      <dgm:prSet/>
      <dgm:spPr/>
      <dgm:t>
        <a:bodyPr/>
        <a:lstStyle/>
        <a:p>
          <a:endParaRPr lang="en-US"/>
        </a:p>
      </dgm:t>
    </dgm:pt>
    <dgm:pt modelId="{4E23B115-D712-431E-B91C-E774810557A2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Work with community leaders to promote smoke-free environments and access to cessation resources.</a:t>
          </a:r>
        </a:p>
      </dgm:t>
    </dgm:pt>
    <dgm:pt modelId="{B3139CEC-0678-4086-A8DC-9743BF61429C}" type="parTrans" cxnId="{DC6D3BC5-2F26-4D24-83B0-266A4AC76544}">
      <dgm:prSet/>
      <dgm:spPr/>
      <dgm:t>
        <a:bodyPr/>
        <a:lstStyle/>
        <a:p>
          <a:endParaRPr lang="en-US"/>
        </a:p>
      </dgm:t>
    </dgm:pt>
    <dgm:pt modelId="{57695396-5D5E-4D21-BE9C-F24DFC52E31B}" type="sibTrans" cxnId="{DC6D3BC5-2F26-4D24-83B0-266A4AC76544}">
      <dgm:prSet/>
      <dgm:spPr/>
      <dgm:t>
        <a:bodyPr/>
        <a:lstStyle/>
        <a:p>
          <a:endParaRPr lang="en-US"/>
        </a:p>
      </dgm:t>
    </dgm:pt>
    <dgm:pt modelId="{41E331F1-472A-4B48-A7BA-D81A0F9A5EAB}" type="pres">
      <dgm:prSet presAssocID="{23330AFE-CCD6-4363-A037-7685730D97EF}" presName="Name0" presStyleCnt="0">
        <dgm:presLayoutVars>
          <dgm:dir/>
          <dgm:animLvl val="lvl"/>
          <dgm:resizeHandles val="exact"/>
        </dgm:presLayoutVars>
      </dgm:prSet>
      <dgm:spPr/>
    </dgm:pt>
    <dgm:pt modelId="{D63FF400-464B-4E15-85F7-0C0F46C6428B}" type="pres">
      <dgm:prSet presAssocID="{55CE81AE-4415-4691-8AB3-CA42FDB20D9D}" presName="linNode" presStyleCnt="0"/>
      <dgm:spPr/>
    </dgm:pt>
    <dgm:pt modelId="{52AA7C9A-2250-42F6-94D2-B6CC4A9E79AF}" type="pres">
      <dgm:prSet presAssocID="{55CE81AE-4415-4691-8AB3-CA42FDB20D9D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67C21DD8-6E21-4027-9F4F-EE5EF9F14CF3}" type="pres">
      <dgm:prSet presAssocID="{55CE81AE-4415-4691-8AB3-CA42FDB20D9D}" presName="descendantText" presStyleLbl="alignAccFollowNode1" presStyleIdx="0" presStyleCnt="2">
        <dgm:presLayoutVars>
          <dgm:bulletEnabled val="1"/>
        </dgm:presLayoutVars>
      </dgm:prSet>
      <dgm:spPr/>
    </dgm:pt>
    <dgm:pt modelId="{9324C7EF-D6CE-4446-8E6F-0B3248323FCD}" type="pres">
      <dgm:prSet presAssocID="{EA5DAA8C-1FB8-4A68-A2D8-D74F9117BAE0}" presName="sp" presStyleCnt="0"/>
      <dgm:spPr/>
    </dgm:pt>
    <dgm:pt modelId="{B66E6610-2F48-494E-9762-730D47ADA5C0}" type="pres">
      <dgm:prSet presAssocID="{3789E37B-A5A8-4322-9A5C-D9079BAC6C72}" presName="linNode" presStyleCnt="0"/>
      <dgm:spPr/>
    </dgm:pt>
    <dgm:pt modelId="{24B2E129-150A-433D-A5F2-22ACE24BF37E}" type="pres">
      <dgm:prSet presAssocID="{3789E37B-A5A8-4322-9A5C-D9079BAC6C72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3629CBCD-6508-4821-9EE0-5BD9421B1A93}" type="pres">
      <dgm:prSet presAssocID="{3789E37B-A5A8-4322-9A5C-D9079BAC6C72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5AF2E30A-1C6B-4FBA-BA68-BB7AAA627662}" type="presOf" srcId="{55CE81AE-4415-4691-8AB3-CA42FDB20D9D}" destId="{52AA7C9A-2250-42F6-94D2-B6CC4A9E79AF}" srcOrd="0" destOrd="0" presId="urn:microsoft.com/office/officeart/2005/8/layout/vList5"/>
    <dgm:cxn modelId="{5A5F9C63-4C37-4B8B-800B-AF5147C8FAA2}" type="presOf" srcId="{C4F83F34-C6BF-4A4B-9ED7-289D939FBDA7}" destId="{67C21DD8-6E21-4027-9F4F-EE5EF9F14CF3}" srcOrd="0" destOrd="0" presId="urn:microsoft.com/office/officeart/2005/8/layout/vList5"/>
    <dgm:cxn modelId="{2E114F4B-5857-47CA-97E6-FFF35E66E1C1}" srcId="{55CE81AE-4415-4691-8AB3-CA42FDB20D9D}" destId="{C4F83F34-C6BF-4A4B-9ED7-289D939FBDA7}" srcOrd="0" destOrd="0" parTransId="{AE9BD4C6-DC36-4F6B-8F06-56142C6CF14E}" sibTransId="{BC388603-5593-4593-B258-DB4E8FA49BBE}"/>
    <dgm:cxn modelId="{5145F88A-3173-4A42-A543-4D63B71EF8BB}" srcId="{3789E37B-A5A8-4322-9A5C-D9079BAC6C72}" destId="{5B7D0044-84BB-4AC5-9312-014FBE6208E1}" srcOrd="0" destOrd="0" parTransId="{EFD21582-4426-4801-8479-C70DF8BEB7C7}" sibTransId="{3A64F4B0-FFAC-40CE-83E5-19FE6A7ECFAE}"/>
    <dgm:cxn modelId="{0124E88C-C34E-44F4-B6CD-F93E3134968E}" type="presOf" srcId="{23330AFE-CCD6-4363-A037-7685730D97EF}" destId="{41E331F1-472A-4B48-A7BA-D81A0F9A5EAB}" srcOrd="0" destOrd="0" presId="urn:microsoft.com/office/officeart/2005/8/layout/vList5"/>
    <dgm:cxn modelId="{7D6B81A6-4B5A-4541-80B8-463C43B4B106}" srcId="{55CE81AE-4415-4691-8AB3-CA42FDB20D9D}" destId="{88977AA3-D3EC-4042-987E-C4CBBDA0B521}" srcOrd="1" destOrd="0" parTransId="{0E87CE8A-3A7B-43B7-8CEE-70E40A05C05B}" sibTransId="{2DA63305-CF76-41DF-B6E2-8B0938551147}"/>
    <dgm:cxn modelId="{A811BFBF-ABC7-461E-B467-7C1D4E402ECF}" srcId="{23330AFE-CCD6-4363-A037-7685730D97EF}" destId="{55CE81AE-4415-4691-8AB3-CA42FDB20D9D}" srcOrd="0" destOrd="0" parTransId="{C8612E16-5C79-4B77-84A8-BDA2053874A9}" sibTransId="{EA5DAA8C-1FB8-4A68-A2D8-D74F9117BAE0}"/>
    <dgm:cxn modelId="{3BAE0CC4-26AD-48B7-8518-05D1F5908E04}" type="presOf" srcId="{5B7D0044-84BB-4AC5-9312-014FBE6208E1}" destId="{3629CBCD-6508-4821-9EE0-5BD9421B1A93}" srcOrd="0" destOrd="0" presId="urn:microsoft.com/office/officeart/2005/8/layout/vList5"/>
    <dgm:cxn modelId="{DC6D3BC5-2F26-4D24-83B0-266A4AC76544}" srcId="{3789E37B-A5A8-4322-9A5C-D9079BAC6C72}" destId="{4E23B115-D712-431E-B91C-E774810557A2}" srcOrd="1" destOrd="0" parTransId="{B3139CEC-0678-4086-A8DC-9743BF61429C}" sibTransId="{57695396-5D5E-4D21-BE9C-F24DFC52E31B}"/>
    <dgm:cxn modelId="{AB9805CD-9D46-447F-B3FB-BF29466FDDBB}" type="presOf" srcId="{3789E37B-A5A8-4322-9A5C-D9079BAC6C72}" destId="{24B2E129-150A-433D-A5F2-22ACE24BF37E}" srcOrd="0" destOrd="0" presId="urn:microsoft.com/office/officeart/2005/8/layout/vList5"/>
    <dgm:cxn modelId="{9935B3E7-2B40-486A-826C-560A9C87918F}" type="presOf" srcId="{4E23B115-D712-431E-B91C-E774810557A2}" destId="{3629CBCD-6508-4821-9EE0-5BD9421B1A93}" srcOrd="0" destOrd="1" presId="urn:microsoft.com/office/officeart/2005/8/layout/vList5"/>
    <dgm:cxn modelId="{800ED2EC-7F7C-4323-A932-932ED0A51C6C}" srcId="{23330AFE-CCD6-4363-A037-7685730D97EF}" destId="{3789E37B-A5A8-4322-9A5C-D9079BAC6C72}" srcOrd="1" destOrd="0" parTransId="{AA987718-F580-40ED-BB84-BD4AA9291BAA}" sibTransId="{377A5C16-E990-41AC-96F2-941CDFBD5D97}"/>
    <dgm:cxn modelId="{05865FFD-9687-4D60-A9AF-8EF82F696800}" type="presOf" srcId="{88977AA3-D3EC-4042-987E-C4CBBDA0B521}" destId="{67C21DD8-6E21-4027-9F4F-EE5EF9F14CF3}" srcOrd="0" destOrd="1" presId="urn:microsoft.com/office/officeart/2005/8/layout/vList5"/>
    <dgm:cxn modelId="{70770E35-62FD-4395-BBBD-90A86CB52DEF}" type="presParOf" srcId="{41E331F1-472A-4B48-A7BA-D81A0F9A5EAB}" destId="{D63FF400-464B-4E15-85F7-0C0F46C6428B}" srcOrd="0" destOrd="0" presId="urn:microsoft.com/office/officeart/2005/8/layout/vList5"/>
    <dgm:cxn modelId="{658CCA7C-6FAD-48BF-BABE-A4C691780AD3}" type="presParOf" srcId="{D63FF400-464B-4E15-85F7-0C0F46C6428B}" destId="{52AA7C9A-2250-42F6-94D2-B6CC4A9E79AF}" srcOrd="0" destOrd="0" presId="urn:microsoft.com/office/officeart/2005/8/layout/vList5"/>
    <dgm:cxn modelId="{4CB572BF-E084-4015-B5AB-EBA4C89A478F}" type="presParOf" srcId="{D63FF400-464B-4E15-85F7-0C0F46C6428B}" destId="{67C21DD8-6E21-4027-9F4F-EE5EF9F14CF3}" srcOrd="1" destOrd="0" presId="urn:microsoft.com/office/officeart/2005/8/layout/vList5"/>
    <dgm:cxn modelId="{39B6C0C7-2994-4D6C-9DB2-F370152E658F}" type="presParOf" srcId="{41E331F1-472A-4B48-A7BA-D81A0F9A5EAB}" destId="{9324C7EF-D6CE-4446-8E6F-0B3248323FCD}" srcOrd="1" destOrd="0" presId="urn:microsoft.com/office/officeart/2005/8/layout/vList5"/>
    <dgm:cxn modelId="{33ABE393-3B7C-4356-B3EC-FF82BEBAA37A}" type="presParOf" srcId="{41E331F1-472A-4B48-A7BA-D81A0F9A5EAB}" destId="{B66E6610-2F48-494E-9762-730D47ADA5C0}" srcOrd="2" destOrd="0" presId="urn:microsoft.com/office/officeart/2005/8/layout/vList5"/>
    <dgm:cxn modelId="{FCEDFBD0-57C8-4A0C-94D7-75D3CB702051}" type="presParOf" srcId="{B66E6610-2F48-494E-9762-730D47ADA5C0}" destId="{24B2E129-150A-433D-A5F2-22ACE24BF37E}" srcOrd="0" destOrd="0" presId="urn:microsoft.com/office/officeart/2005/8/layout/vList5"/>
    <dgm:cxn modelId="{2FC3AD10-6C08-499A-8619-5786BBADAC5B}" type="presParOf" srcId="{B66E6610-2F48-494E-9762-730D47ADA5C0}" destId="{3629CBCD-6508-4821-9EE0-5BD9421B1A9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51F8409-AF69-4ADF-BA72-7B611EA454B0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92BB63D-D124-49B6-96C0-BCC35A5250C5}">
      <dgm:prSet/>
      <dgm:spPr/>
      <dgm:t>
        <a:bodyPr/>
        <a:lstStyle/>
        <a:p>
          <a:r>
            <a:rPr lang="en-US" b="1" dirty="0">
              <a:latin typeface="Arial Narrow" panose="020B0606020202030204" pitchFamily="34" charset="0"/>
            </a:rPr>
            <a:t>Community outreach</a:t>
          </a:r>
          <a:endParaRPr lang="en-US" dirty="0">
            <a:latin typeface="Arial Narrow" panose="020B0606020202030204" pitchFamily="34" charset="0"/>
          </a:endParaRPr>
        </a:p>
      </dgm:t>
    </dgm:pt>
    <dgm:pt modelId="{C6B7BB87-6C7D-443F-9918-C1223ED18F13}" type="parTrans" cxnId="{296A6B73-1350-4BA0-87BF-8A170FFF63DB}">
      <dgm:prSet/>
      <dgm:spPr/>
      <dgm:t>
        <a:bodyPr/>
        <a:lstStyle/>
        <a:p>
          <a:endParaRPr lang="en-US"/>
        </a:p>
      </dgm:t>
    </dgm:pt>
    <dgm:pt modelId="{4D43004E-B8F8-4E2B-BEC3-563A35EEF9D8}" type="sibTrans" cxnId="{296A6B73-1350-4BA0-87BF-8A170FFF63DB}">
      <dgm:prSet/>
      <dgm:spPr/>
      <dgm:t>
        <a:bodyPr/>
        <a:lstStyle/>
        <a:p>
          <a:endParaRPr lang="en-US"/>
        </a:p>
      </dgm:t>
    </dgm:pt>
    <dgm:pt modelId="{97C19660-4ED7-451D-8A6F-DD2AA5576DFD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Engage with the community to raise awareness about tobacco harm reduction. </a:t>
          </a:r>
        </a:p>
      </dgm:t>
    </dgm:pt>
    <dgm:pt modelId="{95D4F4F6-3E3C-44D7-811A-263B35F8525C}" type="parTrans" cxnId="{CB493888-40EF-43BF-9F56-590009E95B58}">
      <dgm:prSet/>
      <dgm:spPr/>
      <dgm:t>
        <a:bodyPr/>
        <a:lstStyle/>
        <a:p>
          <a:endParaRPr lang="en-US"/>
        </a:p>
      </dgm:t>
    </dgm:pt>
    <dgm:pt modelId="{E8CAF633-4189-44FC-AFCA-ACF77C9A1AE8}" type="sibTrans" cxnId="{CB493888-40EF-43BF-9F56-590009E95B58}">
      <dgm:prSet/>
      <dgm:spPr/>
      <dgm:t>
        <a:bodyPr/>
        <a:lstStyle/>
        <a:p>
          <a:endParaRPr lang="en-US"/>
        </a:p>
      </dgm:t>
    </dgm:pt>
    <dgm:pt modelId="{817A68C0-36BB-4D83-B234-D5596FD46B74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Organizing workshops, distributing educational materials, and leveraging local media to spread the message.</a:t>
          </a:r>
        </a:p>
      </dgm:t>
    </dgm:pt>
    <dgm:pt modelId="{3A016E03-C720-415F-B733-177BE28FEE0B}" type="parTrans" cxnId="{5457D56A-E71E-4F4E-9BDB-C824855A7F13}">
      <dgm:prSet/>
      <dgm:spPr/>
      <dgm:t>
        <a:bodyPr/>
        <a:lstStyle/>
        <a:p>
          <a:endParaRPr lang="en-US"/>
        </a:p>
      </dgm:t>
    </dgm:pt>
    <dgm:pt modelId="{4EE91101-7A45-4C36-84D8-2EF8A9BE492E}" type="sibTrans" cxnId="{5457D56A-E71E-4F4E-9BDB-C824855A7F13}">
      <dgm:prSet/>
      <dgm:spPr/>
      <dgm:t>
        <a:bodyPr/>
        <a:lstStyle/>
        <a:p>
          <a:endParaRPr lang="en-US"/>
        </a:p>
      </dgm:t>
    </dgm:pt>
    <dgm:pt modelId="{39C495E0-BC9E-4BCC-8CD1-5C85258055ED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Providing support</a:t>
          </a:r>
          <a:endParaRPr lang="en-US">
            <a:latin typeface="Arial Narrow" panose="020B0606020202030204" pitchFamily="34" charset="0"/>
          </a:endParaRPr>
        </a:p>
      </dgm:t>
    </dgm:pt>
    <dgm:pt modelId="{4C2660EF-596C-4C25-B166-34BA1126D36E}" type="parTrans" cxnId="{98F6A357-9923-4029-9187-F75CEB4535FE}">
      <dgm:prSet/>
      <dgm:spPr/>
      <dgm:t>
        <a:bodyPr/>
        <a:lstStyle/>
        <a:p>
          <a:endParaRPr lang="en-US"/>
        </a:p>
      </dgm:t>
    </dgm:pt>
    <dgm:pt modelId="{C3C7E0A8-8FE5-4991-9C38-CB4D7BE4C3F3}" type="sibTrans" cxnId="{98F6A357-9923-4029-9187-F75CEB4535FE}">
      <dgm:prSet/>
      <dgm:spPr/>
      <dgm:t>
        <a:bodyPr/>
        <a:lstStyle/>
        <a:p>
          <a:endParaRPr lang="en-US"/>
        </a:p>
      </dgm:t>
    </dgm:pt>
    <dgm:pt modelId="{B9301A34-D32B-424C-BD41-60F51033E9C5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Offer continuous support to individuals attempting to quit smoking. </a:t>
          </a:r>
        </a:p>
      </dgm:t>
    </dgm:pt>
    <dgm:pt modelId="{6454C9F8-AC54-4017-90A7-34677F4B824B}" type="parTrans" cxnId="{3B456859-7648-4C7D-BBF1-117875E7F7E1}">
      <dgm:prSet/>
      <dgm:spPr/>
      <dgm:t>
        <a:bodyPr/>
        <a:lstStyle/>
        <a:p>
          <a:endParaRPr lang="en-US"/>
        </a:p>
      </dgm:t>
    </dgm:pt>
    <dgm:pt modelId="{48A7BD3D-0342-4A63-9730-927F7D8BBCF2}" type="sibTrans" cxnId="{3B456859-7648-4C7D-BBF1-117875E7F7E1}">
      <dgm:prSet/>
      <dgm:spPr/>
      <dgm:t>
        <a:bodyPr/>
        <a:lstStyle/>
        <a:p>
          <a:endParaRPr lang="en-US"/>
        </a:p>
      </dgm:t>
    </dgm:pt>
    <dgm:pt modelId="{4918F526-EBD7-4A74-9AED-402D01E1D96E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Providing referrals to cessation programs, monitoring progress, and addressing any challenges faced during the quitting process.</a:t>
          </a:r>
        </a:p>
      </dgm:t>
    </dgm:pt>
    <dgm:pt modelId="{E8571444-FB2E-464C-A2CF-A27BFB33B8AF}" type="parTrans" cxnId="{BB83E53F-E607-4942-95DF-C75F596655B0}">
      <dgm:prSet/>
      <dgm:spPr/>
      <dgm:t>
        <a:bodyPr/>
        <a:lstStyle/>
        <a:p>
          <a:endParaRPr lang="en-US"/>
        </a:p>
      </dgm:t>
    </dgm:pt>
    <dgm:pt modelId="{BC3201B5-9B6F-4BB6-9F9C-3271E6764AF2}" type="sibTrans" cxnId="{BB83E53F-E607-4942-95DF-C75F596655B0}">
      <dgm:prSet/>
      <dgm:spPr/>
      <dgm:t>
        <a:bodyPr/>
        <a:lstStyle/>
        <a:p>
          <a:endParaRPr lang="en-US"/>
        </a:p>
      </dgm:t>
    </dgm:pt>
    <dgm:pt modelId="{806E4D7C-D170-4012-A940-3B666A7339B1}" type="pres">
      <dgm:prSet presAssocID="{C51F8409-AF69-4ADF-BA72-7B611EA454B0}" presName="Name0" presStyleCnt="0">
        <dgm:presLayoutVars>
          <dgm:dir/>
          <dgm:animLvl val="lvl"/>
          <dgm:resizeHandles val="exact"/>
        </dgm:presLayoutVars>
      </dgm:prSet>
      <dgm:spPr/>
    </dgm:pt>
    <dgm:pt modelId="{E0768626-E94C-4BB0-9856-53E5CFFB5058}" type="pres">
      <dgm:prSet presAssocID="{792BB63D-D124-49B6-96C0-BCC35A5250C5}" presName="linNode" presStyleCnt="0"/>
      <dgm:spPr/>
    </dgm:pt>
    <dgm:pt modelId="{16B83DFA-90D5-45BD-818A-696087174BDF}" type="pres">
      <dgm:prSet presAssocID="{792BB63D-D124-49B6-96C0-BCC35A5250C5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14D638A8-9FA5-4FF9-960B-5028679D280F}" type="pres">
      <dgm:prSet presAssocID="{792BB63D-D124-49B6-96C0-BCC35A5250C5}" presName="descendantText" presStyleLbl="alignAccFollowNode1" presStyleIdx="0" presStyleCnt="2">
        <dgm:presLayoutVars>
          <dgm:bulletEnabled val="1"/>
        </dgm:presLayoutVars>
      </dgm:prSet>
      <dgm:spPr/>
    </dgm:pt>
    <dgm:pt modelId="{CFC27E48-1B14-4F10-BD18-8F36A2610D84}" type="pres">
      <dgm:prSet presAssocID="{4D43004E-B8F8-4E2B-BEC3-563A35EEF9D8}" presName="sp" presStyleCnt="0"/>
      <dgm:spPr/>
    </dgm:pt>
    <dgm:pt modelId="{6301F1F4-9E95-4867-A808-D6B36692AD7F}" type="pres">
      <dgm:prSet presAssocID="{39C495E0-BC9E-4BCC-8CD1-5C85258055ED}" presName="linNode" presStyleCnt="0"/>
      <dgm:spPr/>
    </dgm:pt>
    <dgm:pt modelId="{93F796EE-36D0-408C-8C0A-C69E8F22697B}" type="pres">
      <dgm:prSet presAssocID="{39C495E0-BC9E-4BCC-8CD1-5C85258055ED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4F75A619-7C65-4FD5-A126-12A85F600E79}" type="pres">
      <dgm:prSet presAssocID="{39C495E0-BC9E-4BCC-8CD1-5C85258055ED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BB83E53F-E607-4942-95DF-C75F596655B0}" srcId="{B9301A34-D32B-424C-BD41-60F51033E9C5}" destId="{4918F526-EBD7-4A74-9AED-402D01E1D96E}" srcOrd="0" destOrd="0" parTransId="{E8571444-FB2E-464C-A2CF-A27BFB33B8AF}" sibTransId="{BC3201B5-9B6F-4BB6-9F9C-3271E6764AF2}"/>
    <dgm:cxn modelId="{FF763861-52EF-47BA-8CFC-D501E25B2416}" type="presOf" srcId="{B9301A34-D32B-424C-BD41-60F51033E9C5}" destId="{4F75A619-7C65-4FD5-A126-12A85F600E79}" srcOrd="0" destOrd="0" presId="urn:microsoft.com/office/officeart/2005/8/layout/vList5"/>
    <dgm:cxn modelId="{5457D56A-E71E-4F4E-9BDB-C824855A7F13}" srcId="{97C19660-4ED7-451D-8A6F-DD2AA5576DFD}" destId="{817A68C0-36BB-4D83-B234-D5596FD46B74}" srcOrd="0" destOrd="0" parTransId="{3A016E03-C720-415F-B733-177BE28FEE0B}" sibTransId="{4EE91101-7A45-4C36-84D8-2EF8A9BE492E}"/>
    <dgm:cxn modelId="{296A6B73-1350-4BA0-87BF-8A170FFF63DB}" srcId="{C51F8409-AF69-4ADF-BA72-7B611EA454B0}" destId="{792BB63D-D124-49B6-96C0-BCC35A5250C5}" srcOrd="0" destOrd="0" parTransId="{C6B7BB87-6C7D-443F-9918-C1223ED18F13}" sibTransId="{4D43004E-B8F8-4E2B-BEC3-563A35EEF9D8}"/>
    <dgm:cxn modelId="{98F6A357-9923-4029-9187-F75CEB4535FE}" srcId="{C51F8409-AF69-4ADF-BA72-7B611EA454B0}" destId="{39C495E0-BC9E-4BCC-8CD1-5C85258055ED}" srcOrd="1" destOrd="0" parTransId="{4C2660EF-596C-4C25-B166-34BA1126D36E}" sibTransId="{C3C7E0A8-8FE5-4991-9C38-CB4D7BE4C3F3}"/>
    <dgm:cxn modelId="{3B456859-7648-4C7D-BBF1-117875E7F7E1}" srcId="{39C495E0-BC9E-4BCC-8CD1-5C85258055ED}" destId="{B9301A34-D32B-424C-BD41-60F51033E9C5}" srcOrd="0" destOrd="0" parTransId="{6454C9F8-AC54-4017-90A7-34677F4B824B}" sibTransId="{48A7BD3D-0342-4A63-9730-927F7D8BBCF2}"/>
    <dgm:cxn modelId="{CB493888-40EF-43BF-9F56-590009E95B58}" srcId="{792BB63D-D124-49B6-96C0-BCC35A5250C5}" destId="{97C19660-4ED7-451D-8A6F-DD2AA5576DFD}" srcOrd="0" destOrd="0" parTransId="{95D4F4F6-3E3C-44D7-811A-263B35F8525C}" sibTransId="{E8CAF633-4189-44FC-AFCA-ACF77C9A1AE8}"/>
    <dgm:cxn modelId="{E5E4F998-3483-4D9D-999F-83FACD3615C4}" type="presOf" srcId="{792BB63D-D124-49B6-96C0-BCC35A5250C5}" destId="{16B83DFA-90D5-45BD-818A-696087174BDF}" srcOrd="0" destOrd="0" presId="urn:microsoft.com/office/officeart/2005/8/layout/vList5"/>
    <dgm:cxn modelId="{613C789A-A067-4ACC-B21F-92AEE39BEDE2}" type="presOf" srcId="{817A68C0-36BB-4D83-B234-D5596FD46B74}" destId="{14D638A8-9FA5-4FF9-960B-5028679D280F}" srcOrd="0" destOrd="1" presId="urn:microsoft.com/office/officeart/2005/8/layout/vList5"/>
    <dgm:cxn modelId="{57D0C19A-05E2-4961-833B-D6FD6F25B63D}" type="presOf" srcId="{C51F8409-AF69-4ADF-BA72-7B611EA454B0}" destId="{806E4D7C-D170-4012-A940-3B666A7339B1}" srcOrd="0" destOrd="0" presId="urn:microsoft.com/office/officeart/2005/8/layout/vList5"/>
    <dgm:cxn modelId="{681DB2D3-3E19-4D89-B19F-21A2F06BA8D6}" type="presOf" srcId="{97C19660-4ED7-451D-8A6F-DD2AA5576DFD}" destId="{14D638A8-9FA5-4FF9-960B-5028679D280F}" srcOrd="0" destOrd="0" presId="urn:microsoft.com/office/officeart/2005/8/layout/vList5"/>
    <dgm:cxn modelId="{07EB26DF-B5E2-40D2-80F4-4E29E6400ECC}" type="presOf" srcId="{39C495E0-BC9E-4BCC-8CD1-5C85258055ED}" destId="{93F796EE-36D0-408C-8C0A-C69E8F22697B}" srcOrd="0" destOrd="0" presId="urn:microsoft.com/office/officeart/2005/8/layout/vList5"/>
    <dgm:cxn modelId="{25C713E5-C61C-4E2F-BD06-1D4CDC96E9DF}" type="presOf" srcId="{4918F526-EBD7-4A74-9AED-402D01E1D96E}" destId="{4F75A619-7C65-4FD5-A126-12A85F600E79}" srcOrd="0" destOrd="1" presId="urn:microsoft.com/office/officeart/2005/8/layout/vList5"/>
    <dgm:cxn modelId="{1ECEF432-4798-4669-88AC-551ED430CCDB}" type="presParOf" srcId="{806E4D7C-D170-4012-A940-3B666A7339B1}" destId="{E0768626-E94C-4BB0-9856-53E5CFFB5058}" srcOrd="0" destOrd="0" presId="urn:microsoft.com/office/officeart/2005/8/layout/vList5"/>
    <dgm:cxn modelId="{01E82E8C-8E97-4252-8CCC-EDBFFD386480}" type="presParOf" srcId="{E0768626-E94C-4BB0-9856-53E5CFFB5058}" destId="{16B83DFA-90D5-45BD-818A-696087174BDF}" srcOrd="0" destOrd="0" presId="urn:microsoft.com/office/officeart/2005/8/layout/vList5"/>
    <dgm:cxn modelId="{6B5C38F7-C07B-48B6-92F6-38D419490E23}" type="presParOf" srcId="{E0768626-E94C-4BB0-9856-53E5CFFB5058}" destId="{14D638A8-9FA5-4FF9-960B-5028679D280F}" srcOrd="1" destOrd="0" presId="urn:microsoft.com/office/officeart/2005/8/layout/vList5"/>
    <dgm:cxn modelId="{0ED8D46B-F602-4FCB-AA49-D2E702FDCB68}" type="presParOf" srcId="{806E4D7C-D170-4012-A940-3B666A7339B1}" destId="{CFC27E48-1B14-4F10-BD18-8F36A2610D84}" srcOrd="1" destOrd="0" presId="urn:microsoft.com/office/officeart/2005/8/layout/vList5"/>
    <dgm:cxn modelId="{A9E95CF3-865D-4206-98C2-3DF6E0453061}" type="presParOf" srcId="{806E4D7C-D170-4012-A940-3B666A7339B1}" destId="{6301F1F4-9E95-4867-A808-D6B36692AD7F}" srcOrd="2" destOrd="0" presId="urn:microsoft.com/office/officeart/2005/8/layout/vList5"/>
    <dgm:cxn modelId="{3A3498D7-A590-40F5-A152-D3CE98A8BF85}" type="presParOf" srcId="{6301F1F4-9E95-4867-A808-D6B36692AD7F}" destId="{93F796EE-36D0-408C-8C0A-C69E8F22697B}" srcOrd="0" destOrd="0" presId="urn:microsoft.com/office/officeart/2005/8/layout/vList5"/>
    <dgm:cxn modelId="{6A9301FD-50BC-479F-9405-AD3AED969FFC}" type="presParOf" srcId="{6301F1F4-9E95-4867-A808-D6B36692AD7F}" destId="{4F75A619-7C65-4FD5-A126-12A85F600E7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42B08B-9F42-46F8-91EC-72197C58213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61AE54-15F9-4A52-AFA6-CE16296BD24E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Fair access to treatment options for all, regardless of background.</a:t>
          </a:r>
        </a:p>
      </dgm:t>
    </dgm:pt>
    <dgm:pt modelId="{7641DE22-7AA5-4495-9A4A-17DC955D6C80}" type="parTrans" cxnId="{3ADEF730-A888-4165-93F3-04E03205AD54}">
      <dgm:prSet/>
      <dgm:spPr/>
      <dgm:t>
        <a:bodyPr/>
        <a:lstStyle/>
        <a:p>
          <a:endParaRPr lang="en-US"/>
        </a:p>
      </dgm:t>
    </dgm:pt>
    <dgm:pt modelId="{FF513318-5258-4A96-98D1-7AB0AAA797F7}" type="sibTrans" cxnId="{3ADEF730-A888-4165-93F3-04E03205AD54}">
      <dgm:prSet/>
      <dgm:spPr/>
      <dgm:t>
        <a:bodyPr/>
        <a:lstStyle/>
        <a:p>
          <a:endParaRPr lang="en-US"/>
        </a:p>
      </dgm:t>
    </dgm:pt>
    <dgm:pt modelId="{A5F27623-40C2-4633-9D81-DD6D0D3CBC11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Addressing disparities in tobacco use among different populations.</a:t>
          </a:r>
        </a:p>
      </dgm:t>
    </dgm:pt>
    <dgm:pt modelId="{2BAFED0B-542B-4D93-B533-8868946B9994}" type="parTrans" cxnId="{DA7AC9D5-DE2F-462C-979A-12383AFE00C6}">
      <dgm:prSet/>
      <dgm:spPr/>
      <dgm:t>
        <a:bodyPr/>
        <a:lstStyle/>
        <a:p>
          <a:endParaRPr lang="en-US"/>
        </a:p>
      </dgm:t>
    </dgm:pt>
    <dgm:pt modelId="{BBCC6B17-2C66-4688-ACA9-75B583449F92}" type="sibTrans" cxnId="{DA7AC9D5-DE2F-462C-979A-12383AFE00C6}">
      <dgm:prSet/>
      <dgm:spPr/>
      <dgm:t>
        <a:bodyPr/>
        <a:lstStyle/>
        <a:p>
          <a:endParaRPr lang="en-US"/>
        </a:p>
      </dgm:t>
    </dgm:pt>
    <dgm:pt modelId="{90CDC1C7-298C-4CA5-AEE4-5761A633FC49}">
      <dgm:prSet/>
      <dgm:spPr/>
      <dgm:t>
        <a:bodyPr/>
        <a:lstStyle/>
        <a:p>
          <a:r>
            <a:rPr lang="en-US" b="1" i="1" dirty="0">
              <a:latin typeface="Arial Narrow" panose="020B0606020202030204" pitchFamily="34" charset="0"/>
            </a:rPr>
            <a:t>Example</a:t>
          </a:r>
          <a:endParaRPr lang="en-US" dirty="0">
            <a:latin typeface="Arial Narrow" panose="020B0606020202030204" pitchFamily="34" charset="0"/>
          </a:endParaRPr>
        </a:p>
      </dgm:t>
    </dgm:pt>
    <dgm:pt modelId="{383D841B-D1AF-48F1-B3C8-5EE6600ED5E7}" type="parTrans" cxnId="{925E0C4C-3725-41E6-9A43-72B2BD9EB1B9}">
      <dgm:prSet/>
      <dgm:spPr/>
      <dgm:t>
        <a:bodyPr/>
        <a:lstStyle/>
        <a:p>
          <a:endParaRPr lang="en-US"/>
        </a:p>
      </dgm:t>
    </dgm:pt>
    <dgm:pt modelId="{20CBF5D2-4192-464D-83CA-90E9A2500445}" type="sibTrans" cxnId="{925E0C4C-3725-41E6-9A43-72B2BD9EB1B9}">
      <dgm:prSet/>
      <dgm:spPr/>
      <dgm:t>
        <a:bodyPr/>
        <a:lstStyle/>
        <a:p>
          <a:endParaRPr lang="en-US"/>
        </a:p>
      </dgm:t>
    </dgm:pt>
    <dgm:pt modelId="{66B261FC-F9DE-448B-9109-002A8E362B13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Ensuring services are accessible to marginalized communities.</a:t>
          </a:r>
        </a:p>
      </dgm:t>
    </dgm:pt>
    <dgm:pt modelId="{1E835E54-07D7-4EF5-802C-18782E3C602E}" type="parTrans" cxnId="{9FD3BF50-EC0A-4216-9C48-95B8F13A1904}">
      <dgm:prSet/>
      <dgm:spPr/>
      <dgm:t>
        <a:bodyPr/>
        <a:lstStyle/>
        <a:p>
          <a:endParaRPr lang="en-US"/>
        </a:p>
      </dgm:t>
    </dgm:pt>
    <dgm:pt modelId="{E813D274-1967-4A45-8A3C-7F9F7BA4511F}" type="sibTrans" cxnId="{9FD3BF50-EC0A-4216-9C48-95B8F13A1904}">
      <dgm:prSet/>
      <dgm:spPr/>
      <dgm:t>
        <a:bodyPr/>
        <a:lstStyle/>
        <a:p>
          <a:endParaRPr lang="en-US"/>
        </a:p>
      </dgm:t>
    </dgm:pt>
    <dgm:pt modelId="{57C6598A-C38C-41A8-BA2B-5D10BBC20AA2}">
      <dgm:prSet/>
      <dgm:spPr/>
      <dgm:t>
        <a:bodyPr/>
        <a:lstStyle/>
        <a:p>
          <a:endParaRPr lang="en-US" dirty="0">
            <a:latin typeface="Arial Narrow" panose="020B0606020202030204" pitchFamily="34" charset="0"/>
          </a:endParaRPr>
        </a:p>
      </dgm:t>
    </dgm:pt>
    <dgm:pt modelId="{BF1EB6BE-E791-4086-A23E-159AB4E65E16}" type="parTrans" cxnId="{FEC7D1F1-68BA-4A3B-83BA-FC81904FB940}">
      <dgm:prSet/>
      <dgm:spPr/>
      <dgm:t>
        <a:bodyPr/>
        <a:lstStyle/>
        <a:p>
          <a:endParaRPr lang="en-US"/>
        </a:p>
      </dgm:t>
    </dgm:pt>
    <dgm:pt modelId="{45621B79-B3FA-42FD-AA5B-845E800A3CBA}" type="sibTrans" cxnId="{FEC7D1F1-68BA-4A3B-83BA-FC81904FB940}">
      <dgm:prSet/>
      <dgm:spPr/>
      <dgm:t>
        <a:bodyPr/>
        <a:lstStyle/>
        <a:p>
          <a:endParaRPr lang="en-US"/>
        </a:p>
      </dgm:t>
    </dgm:pt>
    <dgm:pt modelId="{B5C31F6F-5C92-4A7D-B510-346721C55442}" type="pres">
      <dgm:prSet presAssocID="{B242B08B-9F42-46F8-91EC-72197C58213E}" presName="linear" presStyleCnt="0">
        <dgm:presLayoutVars>
          <dgm:animLvl val="lvl"/>
          <dgm:resizeHandles val="exact"/>
        </dgm:presLayoutVars>
      </dgm:prSet>
      <dgm:spPr/>
    </dgm:pt>
    <dgm:pt modelId="{4719CC2A-A10A-4817-B445-51504CA576D3}" type="pres">
      <dgm:prSet presAssocID="{6B61AE54-15F9-4A52-AFA6-CE16296BD24E}" presName="parentText" presStyleLbl="node1" presStyleIdx="0" presStyleCnt="3" custLinFactY="-9804" custLinFactNeighborY="-100000">
        <dgm:presLayoutVars>
          <dgm:chMax val="0"/>
          <dgm:bulletEnabled val="1"/>
        </dgm:presLayoutVars>
      </dgm:prSet>
      <dgm:spPr/>
    </dgm:pt>
    <dgm:pt modelId="{E9962D65-C8C4-4568-9415-D9C5CA9C7B09}" type="pres">
      <dgm:prSet presAssocID="{FF513318-5258-4A96-98D1-7AB0AAA797F7}" presName="spacer" presStyleCnt="0"/>
      <dgm:spPr/>
    </dgm:pt>
    <dgm:pt modelId="{3CFFEED9-7AB4-43D8-B2A1-6E53BE467058}" type="pres">
      <dgm:prSet presAssocID="{A5F27623-40C2-4633-9D81-DD6D0D3CBC1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BDCEA19-E21F-4990-8F87-220C01164CCC}" type="pres">
      <dgm:prSet presAssocID="{A5F27623-40C2-4633-9D81-DD6D0D3CBC11}" presName="childText" presStyleLbl="revTx" presStyleIdx="0" presStyleCnt="1">
        <dgm:presLayoutVars>
          <dgm:bulletEnabled val="1"/>
        </dgm:presLayoutVars>
      </dgm:prSet>
      <dgm:spPr/>
    </dgm:pt>
    <dgm:pt modelId="{DA94C641-9202-4279-B5B2-523FA0DC2B20}" type="pres">
      <dgm:prSet presAssocID="{66B261FC-F9DE-448B-9109-002A8E362B1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2930C1E-7B72-42CD-BCA5-C2C90EC91D1B}" type="presOf" srcId="{A5F27623-40C2-4633-9D81-DD6D0D3CBC11}" destId="{3CFFEED9-7AB4-43D8-B2A1-6E53BE467058}" srcOrd="0" destOrd="0" presId="urn:microsoft.com/office/officeart/2005/8/layout/vList2"/>
    <dgm:cxn modelId="{85C31B24-90E5-4A1F-AA90-92C087C7DE18}" type="presOf" srcId="{66B261FC-F9DE-448B-9109-002A8E362B13}" destId="{DA94C641-9202-4279-B5B2-523FA0DC2B20}" srcOrd="0" destOrd="0" presId="urn:microsoft.com/office/officeart/2005/8/layout/vList2"/>
    <dgm:cxn modelId="{3ADEF730-A888-4165-93F3-04E03205AD54}" srcId="{B242B08B-9F42-46F8-91EC-72197C58213E}" destId="{6B61AE54-15F9-4A52-AFA6-CE16296BD24E}" srcOrd="0" destOrd="0" parTransId="{7641DE22-7AA5-4495-9A4A-17DC955D6C80}" sibTransId="{FF513318-5258-4A96-98D1-7AB0AAA797F7}"/>
    <dgm:cxn modelId="{925E0C4C-3725-41E6-9A43-72B2BD9EB1B9}" srcId="{A5F27623-40C2-4633-9D81-DD6D0D3CBC11}" destId="{90CDC1C7-298C-4CA5-AEE4-5761A633FC49}" srcOrd="1" destOrd="0" parTransId="{383D841B-D1AF-48F1-B3C8-5EE6600ED5E7}" sibTransId="{20CBF5D2-4192-464D-83CA-90E9A2500445}"/>
    <dgm:cxn modelId="{9FD3BF50-EC0A-4216-9C48-95B8F13A1904}" srcId="{B242B08B-9F42-46F8-91EC-72197C58213E}" destId="{66B261FC-F9DE-448B-9109-002A8E362B13}" srcOrd="2" destOrd="0" parTransId="{1E835E54-07D7-4EF5-802C-18782E3C602E}" sibTransId="{E813D274-1967-4A45-8A3C-7F9F7BA4511F}"/>
    <dgm:cxn modelId="{3383E683-716B-42C3-B18F-B70A6D737960}" type="presOf" srcId="{57C6598A-C38C-41A8-BA2B-5D10BBC20AA2}" destId="{DBDCEA19-E21F-4990-8F87-220C01164CCC}" srcOrd="0" destOrd="0" presId="urn:microsoft.com/office/officeart/2005/8/layout/vList2"/>
    <dgm:cxn modelId="{D460E1A9-0B0D-4E74-A6D3-C987401F0744}" type="presOf" srcId="{6B61AE54-15F9-4A52-AFA6-CE16296BD24E}" destId="{4719CC2A-A10A-4817-B445-51504CA576D3}" srcOrd="0" destOrd="0" presId="urn:microsoft.com/office/officeart/2005/8/layout/vList2"/>
    <dgm:cxn modelId="{9A3B63C2-AA8A-4B3B-8D51-A849D3B34CAA}" type="presOf" srcId="{B242B08B-9F42-46F8-91EC-72197C58213E}" destId="{B5C31F6F-5C92-4A7D-B510-346721C55442}" srcOrd="0" destOrd="0" presId="urn:microsoft.com/office/officeart/2005/8/layout/vList2"/>
    <dgm:cxn modelId="{DA7AC9D5-DE2F-462C-979A-12383AFE00C6}" srcId="{B242B08B-9F42-46F8-91EC-72197C58213E}" destId="{A5F27623-40C2-4633-9D81-DD6D0D3CBC11}" srcOrd="1" destOrd="0" parTransId="{2BAFED0B-542B-4D93-B533-8868946B9994}" sibTransId="{BBCC6B17-2C66-4688-ACA9-75B583449F92}"/>
    <dgm:cxn modelId="{D1A0DADF-BE88-460D-BAE1-95465F51F9FF}" type="presOf" srcId="{90CDC1C7-298C-4CA5-AEE4-5761A633FC49}" destId="{DBDCEA19-E21F-4990-8F87-220C01164CCC}" srcOrd="0" destOrd="1" presId="urn:microsoft.com/office/officeart/2005/8/layout/vList2"/>
    <dgm:cxn modelId="{FEC7D1F1-68BA-4A3B-83BA-FC81904FB940}" srcId="{A5F27623-40C2-4633-9D81-DD6D0D3CBC11}" destId="{57C6598A-C38C-41A8-BA2B-5D10BBC20AA2}" srcOrd="0" destOrd="0" parTransId="{BF1EB6BE-E791-4086-A23E-159AB4E65E16}" sibTransId="{45621B79-B3FA-42FD-AA5B-845E800A3CBA}"/>
    <dgm:cxn modelId="{19942E2E-FB6A-4583-9BBB-1F2D9A88625B}" type="presParOf" srcId="{B5C31F6F-5C92-4A7D-B510-346721C55442}" destId="{4719CC2A-A10A-4817-B445-51504CA576D3}" srcOrd="0" destOrd="0" presId="urn:microsoft.com/office/officeart/2005/8/layout/vList2"/>
    <dgm:cxn modelId="{05F495A3-3A66-4876-A0CA-32F4888C3308}" type="presParOf" srcId="{B5C31F6F-5C92-4A7D-B510-346721C55442}" destId="{E9962D65-C8C4-4568-9415-D9C5CA9C7B09}" srcOrd="1" destOrd="0" presId="urn:microsoft.com/office/officeart/2005/8/layout/vList2"/>
    <dgm:cxn modelId="{70B14BFD-5159-4DF5-9488-C1206C3C613D}" type="presParOf" srcId="{B5C31F6F-5C92-4A7D-B510-346721C55442}" destId="{3CFFEED9-7AB4-43D8-B2A1-6E53BE467058}" srcOrd="2" destOrd="0" presId="urn:microsoft.com/office/officeart/2005/8/layout/vList2"/>
    <dgm:cxn modelId="{7EF2B43B-7D62-4BD1-92CE-C4ED399D2D0D}" type="presParOf" srcId="{B5C31F6F-5C92-4A7D-B510-346721C55442}" destId="{DBDCEA19-E21F-4990-8F87-220C01164CCC}" srcOrd="3" destOrd="0" presId="urn:microsoft.com/office/officeart/2005/8/layout/vList2"/>
    <dgm:cxn modelId="{1B1DAC86-FFC7-418D-8B35-88CCC82EB69B}" type="presParOf" srcId="{B5C31F6F-5C92-4A7D-B510-346721C55442}" destId="{DA94C641-9202-4279-B5B2-523FA0DC2B2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96E574-0E53-438D-938A-C4763C4C42E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782A0C-D409-46B8-9388-029D17583B70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Addressing conflicts between public health goals and individual autonomy.</a:t>
          </a:r>
        </a:p>
      </dgm:t>
    </dgm:pt>
    <dgm:pt modelId="{47B8CE17-49FA-4BE1-8575-62F5981A1B69}" type="parTrans" cxnId="{948ABA36-3558-4728-98F2-F6D43278E683}">
      <dgm:prSet/>
      <dgm:spPr/>
      <dgm:t>
        <a:bodyPr/>
        <a:lstStyle/>
        <a:p>
          <a:endParaRPr lang="en-US"/>
        </a:p>
      </dgm:t>
    </dgm:pt>
    <dgm:pt modelId="{96A228D7-7D47-4DAD-BDFC-6FD738BA58E9}" type="sibTrans" cxnId="{948ABA36-3558-4728-98F2-F6D43278E683}">
      <dgm:prSet/>
      <dgm:spPr/>
      <dgm:t>
        <a:bodyPr/>
        <a:lstStyle/>
        <a:p>
          <a:endParaRPr lang="en-US"/>
        </a:p>
      </dgm:t>
    </dgm:pt>
    <dgm:pt modelId="{C276D172-DAFC-44A5-999F-851E25CF3E2D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Navigating coercion vs. encouragement in treatment approaches.</a:t>
          </a:r>
        </a:p>
      </dgm:t>
    </dgm:pt>
    <dgm:pt modelId="{4314ECD9-8BC5-438B-BD73-D66CBE345EC8}" type="parTrans" cxnId="{7CBB04DB-B916-407A-81BC-E5DF7BE68A63}">
      <dgm:prSet/>
      <dgm:spPr/>
      <dgm:t>
        <a:bodyPr/>
        <a:lstStyle/>
        <a:p>
          <a:endParaRPr lang="en-US"/>
        </a:p>
      </dgm:t>
    </dgm:pt>
    <dgm:pt modelId="{C022AC56-95E2-48E6-B8AD-1CE675E803E0}" type="sibTrans" cxnId="{7CBB04DB-B916-407A-81BC-E5DF7BE68A63}">
      <dgm:prSet/>
      <dgm:spPr/>
      <dgm:t>
        <a:bodyPr/>
        <a:lstStyle/>
        <a:p>
          <a:endParaRPr lang="en-US"/>
        </a:p>
      </dgm:t>
    </dgm:pt>
    <dgm:pt modelId="{2CEA149D-9F55-4CFD-A00F-585D2B7AA4D9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Managing cases where clients are unwilling to quit completely.</a:t>
          </a:r>
        </a:p>
      </dgm:t>
    </dgm:pt>
    <dgm:pt modelId="{5EB9C319-A6CD-4C66-A6B6-F0F92D254034}" type="parTrans" cxnId="{0A4956DA-9C53-4782-8861-047056DEA62D}">
      <dgm:prSet/>
      <dgm:spPr/>
      <dgm:t>
        <a:bodyPr/>
        <a:lstStyle/>
        <a:p>
          <a:endParaRPr lang="en-US"/>
        </a:p>
      </dgm:t>
    </dgm:pt>
    <dgm:pt modelId="{23C82E41-60AD-4408-A588-02397B31FCE7}" type="sibTrans" cxnId="{0A4956DA-9C53-4782-8861-047056DEA62D}">
      <dgm:prSet/>
      <dgm:spPr/>
      <dgm:t>
        <a:bodyPr/>
        <a:lstStyle/>
        <a:p>
          <a:endParaRPr lang="en-US"/>
        </a:p>
      </dgm:t>
    </dgm:pt>
    <dgm:pt modelId="{227CFE26-3B48-4773-A64F-D5D87BC7C173}" type="pres">
      <dgm:prSet presAssocID="{CA96E574-0E53-438D-938A-C4763C4C42E8}" presName="linear" presStyleCnt="0">
        <dgm:presLayoutVars>
          <dgm:dir/>
          <dgm:animLvl val="lvl"/>
          <dgm:resizeHandles val="exact"/>
        </dgm:presLayoutVars>
      </dgm:prSet>
      <dgm:spPr/>
    </dgm:pt>
    <dgm:pt modelId="{1C8F061A-22E3-4812-984B-7DF84CC9AB00}" type="pres">
      <dgm:prSet presAssocID="{8B782A0C-D409-46B8-9388-029D17583B70}" presName="parentLin" presStyleCnt="0"/>
      <dgm:spPr/>
    </dgm:pt>
    <dgm:pt modelId="{79D418E7-B6A3-466D-8B73-8DA25D4CA484}" type="pres">
      <dgm:prSet presAssocID="{8B782A0C-D409-46B8-9388-029D17583B70}" presName="parentLeftMargin" presStyleLbl="node1" presStyleIdx="0" presStyleCnt="3"/>
      <dgm:spPr/>
    </dgm:pt>
    <dgm:pt modelId="{E4CB93FA-CBFB-44C3-928D-73F3E895150E}" type="pres">
      <dgm:prSet presAssocID="{8B782A0C-D409-46B8-9388-029D17583B70}" presName="parentText" presStyleLbl="node1" presStyleIdx="0" presStyleCnt="3" custScaleX="130928">
        <dgm:presLayoutVars>
          <dgm:chMax val="0"/>
          <dgm:bulletEnabled val="1"/>
        </dgm:presLayoutVars>
      </dgm:prSet>
      <dgm:spPr/>
    </dgm:pt>
    <dgm:pt modelId="{047B557B-36B0-4B15-AE54-EFC64BCA0E84}" type="pres">
      <dgm:prSet presAssocID="{8B782A0C-D409-46B8-9388-029D17583B70}" presName="negativeSpace" presStyleCnt="0"/>
      <dgm:spPr/>
    </dgm:pt>
    <dgm:pt modelId="{397C8B07-015B-4460-B418-346D60D7D6F8}" type="pres">
      <dgm:prSet presAssocID="{8B782A0C-D409-46B8-9388-029D17583B70}" presName="childText" presStyleLbl="conFgAcc1" presStyleIdx="0" presStyleCnt="3">
        <dgm:presLayoutVars>
          <dgm:bulletEnabled val="1"/>
        </dgm:presLayoutVars>
      </dgm:prSet>
      <dgm:spPr/>
    </dgm:pt>
    <dgm:pt modelId="{97743BD2-44EF-496D-8433-3488B6B8A3D0}" type="pres">
      <dgm:prSet presAssocID="{96A228D7-7D47-4DAD-BDFC-6FD738BA58E9}" presName="spaceBetweenRectangles" presStyleCnt="0"/>
      <dgm:spPr/>
    </dgm:pt>
    <dgm:pt modelId="{5A381092-4146-4AD6-81D3-90959AD60A39}" type="pres">
      <dgm:prSet presAssocID="{C276D172-DAFC-44A5-999F-851E25CF3E2D}" presName="parentLin" presStyleCnt="0"/>
      <dgm:spPr/>
    </dgm:pt>
    <dgm:pt modelId="{680FA35B-C1B4-4439-9378-0A3B41F9620D}" type="pres">
      <dgm:prSet presAssocID="{C276D172-DAFC-44A5-999F-851E25CF3E2D}" presName="parentLeftMargin" presStyleLbl="node1" presStyleIdx="0" presStyleCnt="3"/>
      <dgm:spPr/>
    </dgm:pt>
    <dgm:pt modelId="{602352F5-E347-43DF-AC07-4E5E32185A1A}" type="pres">
      <dgm:prSet presAssocID="{C276D172-DAFC-44A5-999F-851E25CF3E2D}" presName="parentText" presStyleLbl="node1" presStyleIdx="1" presStyleCnt="3" custScaleX="132401">
        <dgm:presLayoutVars>
          <dgm:chMax val="0"/>
          <dgm:bulletEnabled val="1"/>
        </dgm:presLayoutVars>
      </dgm:prSet>
      <dgm:spPr/>
    </dgm:pt>
    <dgm:pt modelId="{30507C4B-B608-4D39-B4F0-6D312941E525}" type="pres">
      <dgm:prSet presAssocID="{C276D172-DAFC-44A5-999F-851E25CF3E2D}" presName="negativeSpace" presStyleCnt="0"/>
      <dgm:spPr/>
    </dgm:pt>
    <dgm:pt modelId="{7EE95A3E-A15C-4F89-8004-094024533281}" type="pres">
      <dgm:prSet presAssocID="{C276D172-DAFC-44A5-999F-851E25CF3E2D}" presName="childText" presStyleLbl="conFgAcc1" presStyleIdx="1" presStyleCnt="3">
        <dgm:presLayoutVars>
          <dgm:bulletEnabled val="1"/>
        </dgm:presLayoutVars>
      </dgm:prSet>
      <dgm:spPr/>
    </dgm:pt>
    <dgm:pt modelId="{2664E37D-CF05-44B1-8434-025B4B153201}" type="pres">
      <dgm:prSet presAssocID="{C022AC56-95E2-48E6-B8AD-1CE675E803E0}" presName="spaceBetweenRectangles" presStyleCnt="0"/>
      <dgm:spPr/>
    </dgm:pt>
    <dgm:pt modelId="{FC8C40D2-A946-45C5-A060-1BC411D56B04}" type="pres">
      <dgm:prSet presAssocID="{2CEA149D-9F55-4CFD-A00F-585D2B7AA4D9}" presName="parentLin" presStyleCnt="0"/>
      <dgm:spPr/>
    </dgm:pt>
    <dgm:pt modelId="{51467A9B-E789-4992-8E8C-BED7C048D216}" type="pres">
      <dgm:prSet presAssocID="{2CEA149D-9F55-4CFD-A00F-585D2B7AA4D9}" presName="parentLeftMargin" presStyleLbl="node1" presStyleIdx="1" presStyleCnt="3"/>
      <dgm:spPr/>
    </dgm:pt>
    <dgm:pt modelId="{922024D6-C5D2-43C9-9D19-2342D362906A}" type="pres">
      <dgm:prSet presAssocID="{2CEA149D-9F55-4CFD-A00F-585D2B7AA4D9}" presName="parentText" presStyleLbl="node1" presStyleIdx="2" presStyleCnt="3" custScaleX="131296">
        <dgm:presLayoutVars>
          <dgm:chMax val="0"/>
          <dgm:bulletEnabled val="1"/>
        </dgm:presLayoutVars>
      </dgm:prSet>
      <dgm:spPr/>
    </dgm:pt>
    <dgm:pt modelId="{CD312C05-5868-4EAA-A9B6-4F4E687DD165}" type="pres">
      <dgm:prSet presAssocID="{2CEA149D-9F55-4CFD-A00F-585D2B7AA4D9}" presName="negativeSpace" presStyleCnt="0"/>
      <dgm:spPr/>
    </dgm:pt>
    <dgm:pt modelId="{3FCD0675-F635-4460-8B3E-CAD3E01DEB85}" type="pres">
      <dgm:prSet presAssocID="{2CEA149D-9F55-4CFD-A00F-585D2B7AA4D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C23F814-D3E5-474C-9DBD-D773FC653AE1}" type="presOf" srcId="{8B782A0C-D409-46B8-9388-029D17583B70}" destId="{E4CB93FA-CBFB-44C3-928D-73F3E895150E}" srcOrd="1" destOrd="0" presId="urn:microsoft.com/office/officeart/2005/8/layout/list1"/>
    <dgm:cxn modelId="{AAB68F2A-EA3D-4675-92A8-20225BFCD2C0}" type="presOf" srcId="{C276D172-DAFC-44A5-999F-851E25CF3E2D}" destId="{680FA35B-C1B4-4439-9378-0A3B41F9620D}" srcOrd="0" destOrd="0" presId="urn:microsoft.com/office/officeart/2005/8/layout/list1"/>
    <dgm:cxn modelId="{948ABA36-3558-4728-98F2-F6D43278E683}" srcId="{CA96E574-0E53-438D-938A-C4763C4C42E8}" destId="{8B782A0C-D409-46B8-9388-029D17583B70}" srcOrd="0" destOrd="0" parTransId="{47B8CE17-49FA-4BE1-8575-62F5981A1B69}" sibTransId="{96A228D7-7D47-4DAD-BDFC-6FD738BA58E9}"/>
    <dgm:cxn modelId="{56464C38-8CB1-4E0A-8DD4-D398A7355ECD}" type="presOf" srcId="{CA96E574-0E53-438D-938A-C4763C4C42E8}" destId="{227CFE26-3B48-4773-A64F-D5D87BC7C173}" srcOrd="0" destOrd="0" presId="urn:microsoft.com/office/officeart/2005/8/layout/list1"/>
    <dgm:cxn modelId="{60D60955-79CC-4820-9D22-2B441E32AAF6}" type="presOf" srcId="{2CEA149D-9F55-4CFD-A00F-585D2B7AA4D9}" destId="{51467A9B-E789-4992-8E8C-BED7C048D216}" srcOrd="0" destOrd="0" presId="urn:microsoft.com/office/officeart/2005/8/layout/list1"/>
    <dgm:cxn modelId="{57F202B0-E4EA-485B-9EF5-4486C4E22DB4}" type="presOf" srcId="{C276D172-DAFC-44A5-999F-851E25CF3E2D}" destId="{602352F5-E347-43DF-AC07-4E5E32185A1A}" srcOrd="1" destOrd="0" presId="urn:microsoft.com/office/officeart/2005/8/layout/list1"/>
    <dgm:cxn modelId="{2F0BA3CF-FBD0-48D5-AF6A-3BA826238191}" type="presOf" srcId="{2CEA149D-9F55-4CFD-A00F-585D2B7AA4D9}" destId="{922024D6-C5D2-43C9-9D19-2342D362906A}" srcOrd="1" destOrd="0" presId="urn:microsoft.com/office/officeart/2005/8/layout/list1"/>
    <dgm:cxn modelId="{BC255CD4-54C0-4808-B32E-C637B62BC0FC}" type="presOf" srcId="{8B782A0C-D409-46B8-9388-029D17583B70}" destId="{79D418E7-B6A3-466D-8B73-8DA25D4CA484}" srcOrd="0" destOrd="0" presId="urn:microsoft.com/office/officeart/2005/8/layout/list1"/>
    <dgm:cxn modelId="{0A4956DA-9C53-4782-8861-047056DEA62D}" srcId="{CA96E574-0E53-438D-938A-C4763C4C42E8}" destId="{2CEA149D-9F55-4CFD-A00F-585D2B7AA4D9}" srcOrd="2" destOrd="0" parTransId="{5EB9C319-A6CD-4C66-A6B6-F0F92D254034}" sibTransId="{23C82E41-60AD-4408-A588-02397B31FCE7}"/>
    <dgm:cxn modelId="{7CBB04DB-B916-407A-81BC-E5DF7BE68A63}" srcId="{CA96E574-0E53-438D-938A-C4763C4C42E8}" destId="{C276D172-DAFC-44A5-999F-851E25CF3E2D}" srcOrd="1" destOrd="0" parTransId="{4314ECD9-8BC5-438B-BD73-D66CBE345EC8}" sibTransId="{C022AC56-95E2-48E6-B8AD-1CE675E803E0}"/>
    <dgm:cxn modelId="{370298FC-C7EF-4440-83FD-0D8D1F87CA34}" type="presParOf" srcId="{227CFE26-3B48-4773-A64F-D5D87BC7C173}" destId="{1C8F061A-22E3-4812-984B-7DF84CC9AB00}" srcOrd="0" destOrd="0" presId="urn:microsoft.com/office/officeart/2005/8/layout/list1"/>
    <dgm:cxn modelId="{704856D5-4BFE-43FA-AB74-B0384BB9CA18}" type="presParOf" srcId="{1C8F061A-22E3-4812-984B-7DF84CC9AB00}" destId="{79D418E7-B6A3-466D-8B73-8DA25D4CA484}" srcOrd="0" destOrd="0" presId="urn:microsoft.com/office/officeart/2005/8/layout/list1"/>
    <dgm:cxn modelId="{7C1B788A-7FC5-44EE-8732-CEF0FE1AE662}" type="presParOf" srcId="{1C8F061A-22E3-4812-984B-7DF84CC9AB00}" destId="{E4CB93FA-CBFB-44C3-928D-73F3E895150E}" srcOrd="1" destOrd="0" presId="urn:microsoft.com/office/officeart/2005/8/layout/list1"/>
    <dgm:cxn modelId="{703A12C6-270C-4733-99B7-512B3F814874}" type="presParOf" srcId="{227CFE26-3B48-4773-A64F-D5D87BC7C173}" destId="{047B557B-36B0-4B15-AE54-EFC64BCA0E84}" srcOrd="1" destOrd="0" presId="urn:microsoft.com/office/officeart/2005/8/layout/list1"/>
    <dgm:cxn modelId="{6D8B0BB7-9917-436F-AAFF-50488799461F}" type="presParOf" srcId="{227CFE26-3B48-4773-A64F-D5D87BC7C173}" destId="{397C8B07-015B-4460-B418-346D60D7D6F8}" srcOrd="2" destOrd="0" presId="urn:microsoft.com/office/officeart/2005/8/layout/list1"/>
    <dgm:cxn modelId="{11CAA45A-5C4E-40FB-AFFC-B87C4F53DCFE}" type="presParOf" srcId="{227CFE26-3B48-4773-A64F-D5D87BC7C173}" destId="{97743BD2-44EF-496D-8433-3488B6B8A3D0}" srcOrd="3" destOrd="0" presId="urn:microsoft.com/office/officeart/2005/8/layout/list1"/>
    <dgm:cxn modelId="{931349EB-09A6-4A3F-873F-8D73B1EA2BC1}" type="presParOf" srcId="{227CFE26-3B48-4773-A64F-D5D87BC7C173}" destId="{5A381092-4146-4AD6-81D3-90959AD60A39}" srcOrd="4" destOrd="0" presId="urn:microsoft.com/office/officeart/2005/8/layout/list1"/>
    <dgm:cxn modelId="{9417C031-4980-458F-BBB4-024856093C2A}" type="presParOf" srcId="{5A381092-4146-4AD6-81D3-90959AD60A39}" destId="{680FA35B-C1B4-4439-9378-0A3B41F9620D}" srcOrd="0" destOrd="0" presId="urn:microsoft.com/office/officeart/2005/8/layout/list1"/>
    <dgm:cxn modelId="{8C789283-B658-46B2-A77F-71190075292A}" type="presParOf" srcId="{5A381092-4146-4AD6-81D3-90959AD60A39}" destId="{602352F5-E347-43DF-AC07-4E5E32185A1A}" srcOrd="1" destOrd="0" presId="urn:microsoft.com/office/officeart/2005/8/layout/list1"/>
    <dgm:cxn modelId="{B3CBC9F0-6141-4568-9C24-3AD94285A30B}" type="presParOf" srcId="{227CFE26-3B48-4773-A64F-D5D87BC7C173}" destId="{30507C4B-B608-4D39-B4F0-6D312941E525}" srcOrd="5" destOrd="0" presId="urn:microsoft.com/office/officeart/2005/8/layout/list1"/>
    <dgm:cxn modelId="{912D6297-B3FB-4695-8609-A4518B6A4B4F}" type="presParOf" srcId="{227CFE26-3B48-4773-A64F-D5D87BC7C173}" destId="{7EE95A3E-A15C-4F89-8004-094024533281}" srcOrd="6" destOrd="0" presId="urn:microsoft.com/office/officeart/2005/8/layout/list1"/>
    <dgm:cxn modelId="{8101426A-7132-4D5A-BEB7-A8A9C9E2C364}" type="presParOf" srcId="{227CFE26-3B48-4773-A64F-D5D87BC7C173}" destId="{2664E37D-CF05-44B1-8434-025B4B153201}" srcOrd="7" destOrd="0" presId="urn:microsoft.com/office/officeart/2005/8/layout/list1"/>
    <dgm:cxn modelId="{842342BB-6814-4C51-8A53-464609C28E8C}" type="presParOf" srcId="{227CFE26-3B48-4773-A64F-D5D87BC7C173}" destId="{FC8C40D2-A946-45C5-A060-1BC411D56B04}" srcOrd="8" destOrd="0" presId="urn:microsoft.com/office/officeart/2005/8/layout/list1"/>
    <dgm:cxn modelId="{21C8F51C-92EE-484A-8FD3-D488A98C729C}" type="presParOf" srcId="{FC8C40D2-A946-45C5-A060-1BC411D56B04}" destId="{51467A9B-E789-4992-8E8C-BED7C048D216}" srcOrd="0" destOrd="0" presId="urn:microsoft.com/office/officeart/2005/8/layout/list1"/>
    <dgm:cxn modelId="{A168D30F-70E1-4834-AE77-964D0349DC03}" type="presParOf" srcId="{FC8C40D2-A946-45C5-A060-1BC411D56B04}" destId="{922024D6-C5D2-43C9-9D19-2342D362906A}" srcOrd="1" destOrd="0" presId="urn:microsoft.com/office/officeart/2005/8/layout/list1"/>
    <dgm:cxn modelId="{37EE3DE5-077F-4A27-AC36-640FDE0E39A5}" type="presParOf" srcId="{227CFE26-3B48-4773-A64F-D5D87BC7C173}" destId="{CD312C05-5868-4EAA-A9B6-4F4E687DD165}" srcOrd="9" destOrd="0" presId="urn:microsoft.com/office/officeart/2005/8/layout/list1"/>
    <dgm:cxn modelId="{C7CB771C-668B-471A-AEE2-999C4972A9D3}" type="presParOf" srcId="{227CFE26-3B48-4773-A64F-D5D87BC7C173}" destId="{3FCD0675-F635-4460-8B3E-CAD3E01DEB8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D0C78E-F3CA-42B2-9D91-93C05DB281F6}" type="doc">
      <dgm:prSet loTypeId="urn:microsoft.com/office/officeart/2005/8/layout/list1" loCatId="list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0AAB1B2-4E54-4352-A184-F6EE49929C6A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Traditional or religious practices</a:t>
          </a:r>
          <a:endParaRPr lang="en-US">
            <a:latin typeface="Arial Narrow" panose="020B0606020202030204" pitchFamily="34" charset="0"/>
          </a:endParaRPr>
        </a:p>
      </dgm:t>
    </dgm:pt>
    <dgm:pt modelId="{4F49FD00-5E26-4723-A55D-DB93A0F2556C}" type="parTrans" cxnId="{D150ADD5-3FC8-47D5-B440-F206A77A0584}">
      <dgm:prSet/>
      <dgm:spPr/>
      <dgm:t>
        <a:bodyPr/>
        <a:lstStyle/>
        <a:p>
          <a:endParaRPr lang="en-US"/>
        </a:p>
      </dgm:t>
    </dgm:pt>
    <dgm:pt modelId="{D7DA8BC6-6A33-4412-BCC4-F80B795B8A5B}" type="sibTrans" cxnId="{D150ADD5-3FC8-47D5-B440-F206A77A0584}">
      <dgm:prSet/>
      <dgm:spPr/>
      <dgm:t>
        <a:bodyPr/>
        <a:lstStyle/>
        <a:p>
          <a:endParaRPr lang="en-US"/>
        </a:p>
      </dgm:t>
    </dgm:pt>
    <dgm:pt modelId="{7CFD906A-B3C7-459F-8939-EA90ACFB199F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In some indigenous cultures and religion (Rastafarian), tobacco (Mariuana) is used in religious and ceremonial practices.</a:t>
          </a:r>
        </a:p>
      </dgm:t>
    </dgm:pt>
    <dgm:pt modelId="{28601472-8F99-4085-ADE4-F1A354386678}" type="parTrans" cxnId="{05DF3733-FB55-40BF-8C39-2010590A0AB8}">
      <dgm:prSet/>
      <dgm:spPr/>
      <dgm:t>
        <a:bodyPr/>
        <a:lstStyle/>
        <a:p>
          <a:endParaRPr lang="en-US"/>
        </a:p>
      </dgm:t>
    </dgm:pt>
    <dgm:pt modelId="{17F6C69E-6926-45E2-8AAE-2491886D8D48}" type="sibTrans" cxnId="{05DF3733-FB55-40BF-8C39-2010590A0AB8}">
      <dgm:prSet/>
      <dgm:spPr/>
      <dgm:t>
        <a:bodyPr/>
        <a:lstStyle/>
        <a:p>
          <a:endParaRPr lang="en-US"/>
        </a:p>
      </dgm:t>
    </dgm:pt>
    <dgm:pt modelId="{74B1ED0D-E0DD-43B2-A13B-9A8A600BF024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Social acceptance</a:t>
          </a:r>
          <a:endParaRPr lang="en-US">
            <a:latin typeface="Arial Narrow" panose="020B0606020202030204" pitchFamily="34" charset="0"/>
          </a:endParaRPr>
        </a:p>
      </dgm:t>
    </dgm:pt>
    <dgm:pt modelId="{DCFEAD71-9FBA-46AF-B6E0-8057C7E97D75}" type="parTrans" cxnId="{7F9CE54A-AF8F-43DA-BCD6-D20E35C5618F}">
      <dgm:prSet/>
      <dgm:spPr/>
      <dgm:t>
        <a:bodyPr/>
        <a:lstStyle/>
        <a:p>
          <a:endParaRPr lang="en-US"/>
        </a:p>
      </dgm:t>
    </dgm:pt>
    <dgm:pt modelId="{3ADEC188-CEF5-4B69-9054-127B4BDB20E6}" type="sibTrans" cxnId="{7F9CE54A-AF8F-43DA-BCD6-D20E35C5618F}">
      <dgm:prSet/>
      <dgm:spPr/>
      <dgm:t>
        <a:bodyPr/>
        <a:lstStyle/>
        <a:p>
          <a:endParaRPr lang="en-US"/>
        </a:p>
      </dgm:t>
    </dgm:pt>
    <dgm:pt modelId="{5C31FCCD-1F55-4384-A2E7-ED5C4CDA72D8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In certain societies, smoking is seen as a social activity and a symbol of status or maturity.</a:t>
          </a:r>
        </a:p>
      </dgm:t>
    </dgm:pt>
    <dgm:pt modelId="{3D0EC78F-7BF8-4682-8113-0F1E25DE3F55}" type="parTrans" cxnId="{84D43A1F-32D2-4A8F-893E-E28CD2441586}">
      <dgm:prSet/>
      <dgm:spPr/>
      <dgm:t>
        <a:bodyPr/>
        <a:lstStyle/>
        <a:p>
          <a:endParaRPr lang="en-US"/>
        </a:p>
      </dgm:t>
    </dgm:pt>
    <dgm:pt modelId="{EE706B0E-5BAC-4004-B3E7-A6DF58796169}" type="sibTrans" cxnId="{84D43A1F-32D2-4A8F-893E-E28CD2441586}">
      <dgm:prSet/>
      <dgm:spPr/>
      <dgm:t>
        <a:bodyPr/>
        <a:lstStyle/>
        <a:p>
          <a:endParaRPr lang="en-US"/>
        </a:p>
      </dgm:t>
    </dgm:pt>
    <dgm:pt modelId="{7874D8AD-C86B-4743-8257-BC317D51FD5D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Gender norms</a:t>
          </a:r>
          <a:endParaRPr lang="en-US">
            <a:latin typeface="Arial Narrow" panose="020B0606020202030204" pitchFamily="34" charset="0"/>
          </a:endParaRPr>
        </a:p>
      </dgm:t>
    </dgm:pt>
    <dgm:pt modelId="{330DFF15-9BDA-42C4-AD3A-30EDCB631121}" type="parTrans" cxnId="{8289DA13-E8D7-43FC-9BD9-FB2B9ECC97A9}">
      <dgm:prSet/>
      <dgm:spPr/>
      <dgm:t>
        <a:bodyPr/>
        <a:lstStyle/>
        <a:p>
          <a:endParaRPr lang="en-US"/>
        </a:p>
      </dgm:t>
    </dgm:pt>
    <dgm:pt modelId="{60CB5BCD-AF48-49F2-A8AE-EA44C34D7686}" type="sibTrans" cxnId="{8289DA13-E8D7-43FC-9BD9-FB2B9ECC97A9}">
      <dgm:prSet/>
      <dgm:spPr/>
      <dgm:t>
        <a:bodyPr/>
        <a:lstStyle/>
        <a:p>
          <a:endParaRPr lang="en-US"/>
        </a:p>
      </dgm:t>
    </dgm:pt>
    <dgm:pt modelId="{68BED20E-BD05-4403-ABDD-C9F3B5B069FA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Cultural beliefs about gender roles can influence tobacco use, with smoking being more acceptable for men than women in Malawi and similar cultures.</a:t>
          </a:r>
        </a:p>
      </dgm:t>
    </dgm:pt>
    <dgm:pt modelId="{68013347-CC55-4C3D-ACD3-5B516727314A}" type="parTrans" cxnId="{8F01459E-509B-489C-9AE0-ABA7558C4A07}">
      <dgm:prSet/>
      <dgm:spPr/>
      <dgm:t>
        <a:bodyPr/>
        <a:lstStyle/>
        <a:p>
          <a:endParaRPr lang="en-US"/>
        </a:p>
      </dgm:t>
    </dgm:pt>
    <dgm:pt modelId="{022A73AA-976D-4E9F-A7D9-CDDA25FA3284}" type="sibTrans" cxnId="{8F01459E-509B-489C-9AE0-ABA7558C4A07}">
      <dgm:prSet/>
      <dgm:spPr/>
      <dgm:t>
        <a:bodyPr/>
        <a:lstStyle/>
        <a:p>
          <a:endParaRPr lang="en-US"/>
        </a:p>
      </dgm:t>
    </dgm:pt>
    <dgm:pt modelId="{35DA8EA6-47DA-403D-9A91-CA4CBD8F2410}" type="pres">
      <dgm:prSet presAssocID="{99D0C78E-F3CA-42B2-9D91-93C05DB281F6}" presName="linear" presStyleCnt="0">
        <dgm:presLayoutVars>
          <dgm:dir/>
          <dgm:animLvl val="lvl"/>
          <dgm:resizeHandles val="exact"/>
        </dgm:presLayoutVars>
      </dgm:prSet>
      <dgm:spPr/>
    </dgm:pt>
    <dgm:pt modelId="{748606AF-140C-470E-B650-D9320F44FBD5}" type="pres">
      <dgm:prSet presAssocID="{B0AAB1B2-4E54-4352-A184-F6EE49929C6A}" presName="parentLin" presStyleCnt="0"/>
      <dgm:spPr/>
    </dgm:pt>
    <dgm:pt modelId="{5D353774-1921-41EE-8944-C36C64DBC8DE}" type="pres">
      <dgm:prSet presAssocID="{B0AAB1B2-4E54-4352-A184-F6EE49929C6A}" presName="parentLeftMargin" presStyleLbl="node1" presStyleIdx="0" presStyleCnt="3"/>
      <dgm:spPr/>
    </dgm:pt>
    <dgm:pt modelId="{E6D9EC33-E5BE-420F-8D8B-ACC1542BB06A}" type="pres">
      <dgm:prSet presAssocID="{B0AAB1B2-4E54-4352-A184-F6EE49929C6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9315ECC-E465-4A18-93F8-45C368EABDE1}" type="pres">
      <dgm:prSet presAssocID="{B0AAB1B2-4E54-4352-A184-F6EE49929C6A}" presName="negativeSpace" presStyleCnt="0"/>
      <dgm:spPr/>
    </dgm:pt>
    <dgm:pt modelId="{ED95A912-32D9-418C-B231-D051C8C31576}" type="pres">
      <dgm:prSet presAssocID="{B0AAB1B2-4E54-4352-A184-F6EE49929C6A}" presName="childText" presStyleLbl="conFgAcc1" presStyleIdx="0" presStyleCnt="3">
        <dgm:presLayoutVars>
          <dgm:bulletEnabled val="1"/>
        </dgm:presLayoutVars>
      </dgm:prSet>
      <dgm:spPr/>
    </dgm:pt>
    <dgm:pt modelId="{E4A10D6F-0CCD-49B7-AF1E-747B83270376}" type="pres">
      <dgm:prSet presAssocID="{D7DA8BC6-6A33-4412-BCC4-F80B795B8A5B}" presName="spaceBetweenRectangles" presStyleCnt="0"/>
      <dgm:spPr/>
    </dgm:pt>
    <dgm:pt modelId="{C0A2B281-C7F7-4D46-8202-474517A79096}" type="pres">
      <dgm:prSet presAssocID="{74B1ED0D-E0DD-43B2-A13B-9A8A600BF024}" presName="parentLin" presStyleCnt="0"/>
      <dgm:spPr/>
    </dgm:pt>
    <dgm:pt modelId="{34DEB914-3409-495E-8A1D-05247D0BE4A0}" type="pres">
      <dgm:prSet presAssocID="{74B1ED0D-E0DD-43B2-A13B-9A8A600BF024}" presName="parentLeftMargin" presStyleLbl="node1" presStyleIdx="0" presStyleCnt="3"/>
      <dgm:spPr/>
    </dgm:pt>
    <dgm:pt modelId="{C0BF3730-5248-44C3-B370-C01A2A42BE63}" type="pres">
      <dgm:prSet presAssocID="{74B1ED0D-E0DD-43B2-A13B-9A8A600BF02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3119020-6204-46DF-BDB3-68DCBB9F5134}" type="pres">
      <dgm:prSet presAssocID="{74B1ED0D-E0DD-43B2-A13B-9A8A600BF024}" presName="negativeSpace" presStyleCnt="0"/>
      <dgm:spPr/>
    </dgm:pt>
    <dgm:pt modelId="{3D42ED3A-4D31-4002-B219-1C2663E3B5F9}" type="pres">
      <dgm:prSet presAssocID="{74B1ED0D-E0DD-43B2-A13B-9A8A600BF024}" presName="childText" presStyleLbl="conFgAcc1" presStyleIdx="1" presStyleCnt="3">
        <dgm:presLayoutVars>
          <dgm:bulletEnabled val="1"/>
        </dgm:presLayoutVars>
      </dgm:prSet>
      <dgm:spPr/>
    </dgm:pt>
    <dgm:pt modelId="{28D9C8B9-5D87-4568-AFDB-FB109223028B}" type="pres">
      <dgm:prSet presAssocID="{3ADEC188-CEF5-4B69-9054-127B4BDB20E6}" presName="spaceBetweenRectangles" presStyleCnt="0"/>
      <dgm:spPr/>
    </dgm:pt>
    <dgm:pt modelId="{E2E47EA5-C985-4FA8-BA66-65F3DBA309BF}" type="pres">
      <dgm:prSet presAssocID="{7874D8AD-C86B-4743-8257-BC317D51FD5D}" presName="parentLin" presStyleCnt="0"/>
      <dgm:spPr/>
    </dgm:pt>
    <dgm:pt modelId="{2682486C-359E-4123-B280-A01621CC7814}" type="pres">
      <dgm:prSet presAssocID="{7874D8AD-C86B-4743-8257-BC317D51FD5D}" presName="parentLeftMargin" presStyleLbl="node1" presStyleIdx="1" presStyleCnt="3"/>
      <dgm:spPr/>
    </dgm:pt>
    <dgm:pt modelId="{D4B46615-AEF0-408A-A7AE-AED7114F606F}" type="pres">
      <dgm:prSet presAssocID="{7874D8AD-C86B-4743-8257-BC317D51FD5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B294C08-C529-4A0D-ABAB-7C538C2E2480}" type="pres">
      <dgm:prSet presAssocID="{7874D8AD-C86B-4743-8257-BC317D51FD5D}" presName="negativeSpace" presStyleCnt="0"/>
      <dgm:spPr/>
    </dgm:pt>
    <dgm:pt modelId="{13C96750-71B8-49DC-8F46-7B376F56B4AE}" type="pres">
      <dgm:prSet presAssocID="{7874D8AD-C86B-4743-8257-BC317D51FD5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289DA13-E8D7-43FC-9BD9-FB2B9ECC97A9}" srcId="{99D0C78E-F3CA-42B2-9D91-93C05DB281F6}" destId="{7874D8AD-C86B-4743-8257-BC317D51FD5D}" srcOrd="2" destOrd="0" parTransId="{330DFF15-9BDA-42C4-AD3A-30EDCB631121}" sibTransId="{60CB5BCD-AF48-49F2-A8AE-EA44C34D7686}"/>
    <dgm:cxn modelId="{6BA2FA15-802E-4EC3-AA01-EC4AD3272D3C}" type="presOf" srcId="{74B1ED0D-E0DD-43B2-A13B-9A8A600BF024}" destId="{C0BF3730-5248-44C3-B370-C01A2A42BE63}" srcOrd="1" destOrd="0" presId="urn:microsoft.com/office/officeart/2005/8/layout/list1"/>
    <dgm:cxn modelId="{84D43A1F-32D2-4A8F-893E-E28CD2441586}" srcId="{74B1ED0D-E0DD-43B2-A13B-9A8A600BF024}" destId="{5C31FCCD-1F55-4384-A2E7-ED5C4CDA72D8}" srcOrd="0" destOrd="0" parTransId="{3D0EC78F-7BF8-4682-8113-0F1E25DE3F55}" sibTransId="{EE706B0E-5BAC-4004-B3E7-A6DF58796169}"/>
    <dgm:cxn modelId="{4B2E3D1F-5A11-485D-B138-F6A4CF58C38E}" type="presOf" srcId="{68BED20E-BD05-4403-ABDD-C9F3B5B069FA}" destId="{13C96750-71B8-49DC-8F46-7B376F56B4AE}" srcOrd="0" destOrd="0" presId="urn:microsoft.com/office/officeart/2005/8/layout/list1"/>
    <dgm:cxn modelId="{05DF3733-FB55-40BF-8C39-2010590A0AB8}" srcId="{B0AAB1B2-4E54-4352-A184-F6EE49929C6A}" destId="{7CFD906A-B3C7-459F-8939-EA90ACFB199F}" srcOrd="0" destOrd="0" parTransId="{28601472-8F99-4085-ADE4-F1A354386678}" sibTransId="{17F6C69E-6926-45E2-8AAE-2491886D8D48}"/>
    <dgm:cxn modelId="{CDD54567-F721-4DA9-A07D-937312440BCC}" type="presOf" srcId="{7874D8AD-C86B-4743-8257-BC317D51FD5D}" destId="{2682486C-359E-4123-B280-A01621CC7814}" srcOrd="0" destOrd="0" presId="urn:microsoft.com/office/officeart/2005/8/layout/list1"/>
    <dgm:cxn modelId="{BE0F7B47-E846-4157-A171-7F9ABB96A537}" type="presOf" srcId="{B0AAB1B2-4E54-4352-A184-F6EE49929C6A}" destId="{5D353774-1921-41EE-8944-C36C64DBC8DE}" srcOrd="0" destOrd="0" presId="urn:microsoft.com/office/officeart/2005/8/layout/list1"/>
    <dgm:cxn modelId="{7F9CE54A-AF8F-43DA-BCD6-D20E35C5618F}" srcId="{99D0C78E-F3CA-42B2-9D91-93C05DB281F6}" destId="{74B1ED0D-E0DD-43B2-A13B-9A8A600BF024}" srcOrd="1" destOrd="0" parTransId="{DCFEAD71-9FBA-46AF-B6E0-8057C7E97D75}" sibTransId="{3ADEC188-CEF5-4B69-9054-127B4BDB20E6}"/>
    <dgm:cxn modelId="{0F37674C-36BF-4495-A34A-7F817B76CEF6}" type="presOf" srcId="{99D0C78E-F3CA-42B2-9D91-93C05DB281F6}" destId="{35DA8EA6-47DA-403D-9A91-CA4CBD8F2410}" srcOrd="0" destOrd="0" presId="urn:microsoft.com/office/officeart/2005/8/layout/list1"/>
    <dgm:cxn modelId="{B264C076-821D-4BE8-A32F-C4E4853F3832}" type="presOf" srcId="{7874D8AD-C86B-4743-8257-BC317D51FD5D}" destId="{D4B46615-AEF0-408A-A7AE-AED7114F606F}" srcOrd="1" destOrd="0" presId="urn:microsoft.com/office/officeart/2005/8/layout/list1"/>
    <dgm:cxn modelId="{2D011179-37EA-4481-988C-6714318DA1A9}" type="presOf" srcId="{7CFD906A-B3C7-459F-8939-EA90ACFB199F}" destId="{ED95A912-32D9-418C-B231-D051C8C31576}" srcOrd="0" destOrd="0" presId="urn:microsoft.com/office/officeart/2005/8/layout/list1"/>
    <dgm:cxn modelId="{7B19C086-0AA4-4C41-93E9-258319E9FB88}" type="presOf" srcId="{74B1ED0D-E0DD-43B2-A13B-9A8A600BF024}" destId="{34DEB914-3409-495E-8A1D-05247D0BE4A0}" srcOrd="0" destOrd="0" presId="urn:microsoft.com/office/officeart/2005/8/layout/list1"/>
    <dgm:cxn modelId="{5DB5A09D-B828-4CB8-B6C7-7B209F45B2E8}" type="presOf" srcId="{B0AAB1B2-4E54-4352-A184-F6EE49929C6A}" destId="{E6D9EC33-E5BE-420F-8D8B-ACC1542BB06A}" srcOrd="1" destOrd="0" presId="urn:microsoft.com/office/officeart/2005/8/layout/list1"/>
    <dgm:cxn modelId="{17FFD99D-4B63-4209-9554-DB9CEA8EC7CB}" type="presOf" srcId="{5C31FCCD-1F55-4384-A2E7-ED5C4CDA72D8}" destId="{3D42ED3A-4D31-4002-B219-1C2663E3B5F9}" srcOrd="0" destOrd="0" presId="urn:microsoft.com/office/officeart/2005/8/layout/list1"/>
    <dgm:cxn modelId="{8F01459E-509B-489C-9AE0-ABA7558C4A07}" srcId="{7874D8AD-C86B-4743-8257-BC317D51FD5D}" destId="{68BED20E-BD05-4403-ABDD-C9F3B5B069FA}" srcOrd="0" destOrd="0" parTransId="{68013347-CC55-4C3D-ACD3-5B516727314A}" sibTransId="{022A73AA-976D-4E9F-A7D9-CDDA25FA3284}"/>
    <dgm:cxn modelId="{D150ADD5-3FC8-47D5-B440-F206A77A0584}" srcId="{99D0C78E-F3CA-42B2-9D91-93C05DB281F6}" destId="{B0AAB1B2-4E54-4352-A184-F6EE49929C6A}" srcOrd="0" destOrd="0" parTransId="{4F49FD00-5E26-4723-A55D-DB93A0F2556C}" sibTransId="{D7DA8BC6-6A33-4412-BCC4-F80B795B8A5B}"/>
    <dgm:cxn modelId="{D5A2ADB3-7E92-46CC-9E60-1F8FC5690D30}" type="presParOf" srcId="{35DA8EA6-47DA-403D-9A91-CA4CBD8F2410}" destId="{748606AF-140C-470E-B650-D9320F44FBD5}" srcOrd="0" destOrd="0" presId="urn:microsoft.com/office/officeart/2005/8/layout/list1"/>
    <dgm:cxn modelId="{F78DD422-A1ED-4173-82BD-167A7C1F70D5}" type="presParOf" srcId="{748606AF-140C-470E-B650-D9320F44FBD5}" destId="{5D353774-1921-41EE-8944-C36C64DBC8DE}" srcOrd="0" destOrd="0" presId="urn:microsoft.com/office/officeart/2005/8/layout/list1"/>
    <dgm:cxn modelId="{84A612B8-DCDF-47E7-9169-3B0085C34FDF}" type="presParOf" srcId="{748606AF-140C-470E-B650-D9320F44FBD5}" destId="{E6D9EC33-E5BE-420F-8D8B-ACC1542BB06A}" srcOrd="1" destOrd="0" presId="urn:microsoft.com/office/officeart/2005/8/layout/list1"/>
    <dgm:cxn modelId="{97BAF14B-8765-436D-8E3E-A9327A2C0CFE}" type="presParOf" srcId="{35DA8EA6-47DA-403D-9A91-CA4CBD8F2410}" destId="{09315ECC-E465-4A18-93F8-45C368EABDE1}" srcOrd="1" destOrd="0" presId="urn:microsoft.com/office/officeart/2005/8/layout/list1"/>
    <dgm:cxn modelId="{325551FF-2950-47E0-850A-6C444FD91405}" type="presParOf" srcId="{35DA8EA6-47DA-403D-9A91-CA4CBD8F2410}" destId="{ED95A912-32D9-418C-B231-D051C8C31576}" srcOrd="2" destOrd="0" presId="urn:microsoft.com/office/officeart/2005/8/layout/list1"/>
    <dgm:cxn modelId="{5BC07294-524F-4F28-A756-FAB913BAAECE}" type="presParOf" srcId="{35DA8EA6-47DA-403D-9A91-CA4CBD8F2410}" destId="{E4A10D6F-0CCD-49B7-AF1E-747B83270376}" srcOrd="3" destOrd="0" presId="urn:microsoft.com/office/officeart/2005/8/layout/list1"/>
    <dgm:cxn modelId="{C3CE0133-785C-4C86-8398-9B0672D30386}" type="presParOf" srcId="{35DA8EA6-47DA-403D-9A91-CA4CBD8F2410}" destId="{C0A2B281-C7F7-4D46-8202-474517A79096}" srcOrd="4" destOrd="0" presId="urn:microsoft.com/office/officeart/2005/8/layout/list1"/>
    <dgm:cxn modelId="{130934A3-8AB1-47B2-8069-4C1746F0F6CC}" type="presParOf" srcId="{C0A2B281-C7F7-4D46-8202-474517A79096}" destId="{34DEB914-3409-495E-8A1D-05247D0BE4A0}" srcOrd="0" destOrd="0" presId="urn:microsoft.com/office/officeart/2005/8/layout/list1"/>
    <dgm:cxn modelId="{0810C6C2-9616-4A96-B027-03CB27B42CAC}" type="presParOf" srcId="{C0A2B281-C7F7-4D46-8202-474517A79096}" destId="{C0BF3730-5248-44C3-B370-C01A2A42BE63}" srcOrd="1" destOrd="0" presId="urn:microsoft.com/office/officeart/2005/8/layout/list1"/>
    <dgm:cxn modelId="{5406B720-FC45-44D4-B36E-35C0EFBFBA30}" type="presParOf" srcId="{35DA8EA6-47DA-403D-9A91-CA4CBD8F2410}" destId="{A3119020-6204-46DF-BDB3-68DCBB9F5134}" srcOrd="5" destOrd="0" presId="urn:microsoft.com/office/officeart/2005/8/layout/list1"/>
    <dgm:cxn modelId="{42F6E307-421B-476E-9334-83EB843AEFA5}" type="presParOf" srcId="{35DA8EA6-47DA-403D-9A91-CA4CBD8F2410}" destId="{3D42ED3A-4D31-4002-B219-1C2663E3B5F9}" srcOrd="6" destOrd="0" presId="urn:microsoft.com/office/officeart/2005/8/layout/list1"/>
    <dgm:cxn modelId="{755DE907-E69D-46C3-B14C-CBC835D7CB1A}" type="presParOf" srcId="{35DA8EA6-47DA-403D-9A91-CA4CBD8F2410}" destId="{28D9C8B9-5D87-4568-AFDB-FB109223028B}" srcOrd="7" destOrd="0" presId="urn:microsoft.com/office/officeart/2005/8/layout/list1"/>
    <dgm:cxn modelId="{6CC22555-6A51-43CF-8806-7042DFA865BE}" type="presParOf" srcId="{35DA8EA6-47DA-403D-9A91-CA4CBD8F2410}" destId="{E2E47EA5-C985-4FA8-BA66-65F3DBA309BF}" srcOrd="8" destOrd="0" presId="urn:microsoft.com/office/officeart/2005/8/layout/list1"/>
    <dgm:cxn modelId="{6D25B1FC-46C3-419C-9ADF-56284B636F6C}" type="presParOf" srcId="{E2E47EA5-C985-4FA8-BA66-65F3DBA309BF}" destId="{2682486C-359E-4123-B280-A01621CC7814}" srcOrd="0" destOrd="0" presId="urn:microsoft.com/office/officeart/2005/8/layout/list1"/>
    <dgm:cxn modelId="{3CA986E5-E657-4954-92E8-8A36203ECE2C}" type="presParOf" srcId="{E2E47EA5-C985-4FA8-BA66-65F3DBA309BF}" destId="{D4B46615-AEF0-408A-A7AE-AED7114F606F}" srcOrd="1" destOrd="0" presId="urn:microsoft.com/office/officeart/2005/8/layout/list1"/>
    <dgm:cxn modelId="{2292167A-AC0F-46A6-8AD6-85A1E2688CD8}" type="presParOf" srcId="{35DA8EA6-47DA-403D-9A91-CA4CBD8F2410}" destId="{3B294C08-C529-4A0D-ABAB-7C538C2E2480}" srcOrd="9" destOrd="0" presId="urn:microsoft.com/office/officeart/2005/8/layout/list1"/>
    <dgm:cxn modelId="{5AFD0AE8-AFE7-4322-9BEC-EA0C05493C18}" type="presParOf" srcId="{35DA8EA6-47DA-403D-9A91-CA4CBD8F2410}" destId="{13C96750-71B8-49DC-8F46-7B376F56B4A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E01115-B804-4602-BBE5-021B483DB2DE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A1EF177-081C-47DB-8237-30A537716D6D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Individuals with lower SES are more likely to use tobacco and face greater barriers to quitting.</a:t>
          </a:r>
        </a:p>
      </dgm:t>
    </dgm:pt>
    <dgm:pt modelId="{53654765-DD38-484C-968A-C797895EA906}" type="parTrans" cxnId="{091A3F0D-1C73-4A75-82BB-202B01396520}">
      <dgm:prSet/>
      <dgm:spPr/>
      <dgm:t>
        <a:bodyPr/>
        <a:lstStyle/>
        <a:p>
          <a:endParaRPr lang="en-US"/>
        </a:p>
      </dgm:t>
    </dgm:pt>
    <dgm:pt modelId="{667BBE81-5125-4076-9AEE-5F28AFB92001}" type="sibTrans" cxnId="{091A3F0D-1C73-4A75-82BB-202B01396520}">
      <dgm:prSet/>
      <dgm:spPr/>
      <dgm:t>
        <a:bodyPr/>
        <a:lstStyle/>
        <a:p>
          <a:endParaRPr lang="en-US"/>
        </a:p>
      </dgm:t>
    </dgm:pt>
    <dgm:pt modelId="{02B3FF9B-FAC8-4610-B8AA-DAFEB367AE1D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Higher education levels are associated with lower smoking rates, likely due to greater awareness of the health risks and better access to information and cessation resources.</a:t>
          </a:r>
        </a:p>
      </dgm:t>
    </dgm:pt>
    <dgm:pt modelId="{8444BF85-A559-44C5-9289-E0E05D47EF8E}" type="parTrans" cxnId="{D493FE29-CB82-4191-9CC9-809A4BC074CA}">
      <dgm:prSet/>
      <dgm:spPr/>
      <dgm:t>
        <a:bodyPr/>
        <a:lstStyle/>
        <a:p>
          <a:endParaRPr lang="en-US"/>
        </a:p>
      </dgm:t>
    </dgm:pt>
    <dgm:pt modelId="{40E0E087-3DFF-40FC-9F83-60284F74446D}" type="sibTrans" cxnId="{D493FE29-CB82-4191-9CC9-809A4BC074CA}">
      <dgm:prSet/>
      <dgm:spPr/>
      <dgm:t>
        <a:bodyPr/>
        <a:lstStyle/>
        <a:p>
          <a:endParaRPr lang="en-US"/>
        </a:p>
      </dgm:t>
    </dgm:pt>
    <dgm:pt modelId="{53327329-6B81-46DB-9E0F-FE2C65D71E8F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Individuals in lower socioeconomic groups may have less access to these resources, making it harder for them to quit smoking.</a:t>
          </a:r>
        </a:p>
      </dgm:t>
    </dgm:pt>
    <dgm:pt modelId="{5AA148C6-3E53-48B4-A312-2D961EDCA23C}" type="parTrans" cxnId="{02DD8F3E-BB1F-435C-98CF-EC084CE33674}">
      <dgm:prSet/>
      <dgm:spPr/>
      <dgm:t>
        <a:bodyPr/>
        <a:lstStyle/>
        <a:p>
          <a:endParaRPr lang="en-US"/>
        </a:p>
      </dgm:t>
    </dgm:pt>
    <dgm:pt modelId="{43100D1B-6010-4073-A7D9-794F0F750C0B}" type="sibTrans" cxnId="{02DD8F3E-BB1F-435C-98CF-EC084CE33674}">
      <dgm:prSet/>
      <dgm:spPr/>
      <dgm:t>
        <a:bodyPr/>
        <a:lstStyle/>
        <a:p>
          <a:endParaRPr lang="en-US"/>
        </a:p>
      </dgm:t>
    </dgm:pt>
    <dgm:pt modelId="{0E415724-C6B4-4631-8B83-354DDF6EE545}" type="pres">
      <dgm:prSet presAssocID="{7EE01115-B804-4602-BBE5-021B483DB2DE}" presName="linear" presStyleCnt="0">
        <dgm:presLayoutVars>
          <dgm:animLvl val="lvl"/>
          <dgm:resizeHandles val="exact"/>
        </dgm:presLayoutVars>
      </dgm:prSet>
      <dgm:spPr/>
    </dgm:pt>
    <dgm:pt modelId="{35F35003-8819-45B2-A452-5DD72C964E98}" type="pres">
      <dgm:prSet presAssocID="{9A1EF177-081C-47DB-8237-30A537716D6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0D12645-FA90-4B09-8DDF-76A73AA79C06}" type="pres">
      <dgm:prSet presAssocID="{667BBE81-5125-4076-9AEE-5F28AFB92001}" presName="spacer" presStyleCnt="0"/>
      <dgm:spPr/>
    </dgm:pt>
    <dgm:pt modelId="{8CFADC06-7F83-414E-99D5-9E8A328C5AA2}" type="pres">
      <dgm:prSet presAssocID="{02B3FF9B-FAC8-4610-B8AA-DAFEB367AE1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DB539F1-0C75-4B52-A344-E11C5C397DFD}" type="pres">
      <dgm:prSet presAssocID="{40E0E087-3DFF-40FC-9F83-60284F74446D}" presName="spacer" presStyleCnt="0"/>
      <dgm:spPr/>
    </dgm:pt>
    <dgm:pt modelId="{3C07C7D5-0C8C-4FCB-89C4-EAE2F3DB4185}" type="pres">
      <dgm:prSet presAssocID="{53327329-6B81-46DB-9E0F-FE2C65D71E8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91A3F0D-1C73-4A75-82BB-202B01396520}" srcId="{7EE01115-B804-4602-BBE5-021B483DB2DE}" destId="{9A1EF177-081C-47DB-8237-30A537716D6D}" srcOrd="0" destOrd="0" parTransId="{53654765-DD38-484C-968A-C797895EA906}" sibTransId="{667BBE81-5125-4076-9AEE-5F28AFB92001}"/>
    <dgm:cxn modelId="{8E141916-669B-4297-AF41-40166D490986}" type="presOf" srcId="{9A1EF177-081C-47DB-8237-30A537716D6D}" destId="{35F35003-8819-45B2-A452-5DD72C964E98}" srcOrd="0" destOrd="0" presId="urn:microsoft.com/office/officeart/2005/8/layout/vList2"/>
    <dgm:cxn modelId="{D493FE29-CB82-4191-9CC9-809A4BC074CA}" srcId="{7EE01115-B804-4602-BBE5-021B483DB2DE}" destId="{02B3FF9B-FAC8-4610-B8AA-DAFEB367AE1D}" srcOrd="1" destOrd="0" parTransId="{8444BF85-A559-44C5-9289-E0E05D47EF8E}" sibTransId="{40E0E087-3DFF-40FC-9F83-60284F74446D}"/>
    <dgm:cxn modelId="{02DD8F3E-BB1F-435C-98CF-EC084CE33674}" srcId="{7EE01115-B804-4602-BBE5-021B483DB2DE}" destId="{53327329-6B81-46DB-9E0F-FE2C65D71E8F}" srcOrd="2" destOrd="0" parTransId="{5AA148C6-3E53-48B4-A312-2D961EDCA23C}" sibTransId="{43100D1B-6010-4073-A7D9-794F0F750C0B}"/>
    <dgm:cxn modelId="{F2144182-8E50-4ADF-9E82-BE5D9DFFC5E6}" type="presOf" srcId="{7EE01115-B804-4602-BBE5-021B483DB2DE}" destId="{0E415724-C6B4-4631-8B83-354DDF6EE545}" srcOrd="0" destOrd="0" presId="urn:microsoft.com/office/officeart/2005/8/layout/vList2"/>
    <dgm:cxn modelId="{10953699-B012-4541-888F-80E88E37824A}" type="presOf" srcId="{53327329-6B81-46DB-9E0F-FE2C65D71E8F}" destId="{3C07C7D5-0C8C-4FCB-89C4-EAE2F3DB4185}" srcOrd="0" destOrd="0" presId="urn:microsoft.com/office/officeart/2005/8/layout/vList2"/>
    <dgm:cxn modelId="{9FC7E1C2-FB3D-4139-A7DC-861C73329737}" type="presOf" srcId="{02B3FF9B-FAC8-4610-B8AA-DAFEB367AE1D}" destId="{8CFADC06-7F83-414E-99D5-9E8A328C5AA2}" srcOrd="0" destOrd="0" presId="urn:microsoft.com/office/officeart/2005/8/layout/vList2"/>
    <dgm:cxn modelId="{20AB0CD9-713A-499B-AA6A-E9B6857BC15A}" type="presParOf" srcId="{0E415724-C6B4-4631-8B83-354DDF6EE545}" destId="{35F35003-8819-45B2-A452-5DD72C964E98}" srcOrd="0" destOrd="0" presId="urn:microsoft.com/office/officeart/2005/8/layout/vList2"/>
    <dgm:cxn modelId="{1E1D3C4E-619D-4D3E-B563-EF831B12F41A}" type="presParOf" srcId="{0E415724-C6B4-4631-8B83-354DDF6EE545}" destId="{E0D12645-FA90-4B09-8DDF-76A73AA79C06}" srcOrd="1" destOrd="0" presId="urn:microsoft.com/office/officeart/2005/8/layout/vList2"/>
    <dgm:cxn modelId="{F0230E22-4C5B-496C-A04A-872A3D96CA6F}" type="presParOf" srcId="{0E415724-C6B4-4631-8B83-354DDF6EE545}" destId="{8CFADC06-7F83-414E-99D5-9E8A328C5AA2}" srcOrd="2" destOrd="0" presId="urn:microsoft.com/office/officeart/2005/8/layout/vList2"/>
    <dgm:cxn modelId="{E8E2FE11-A5F1-4486-9CA0-7D19E63CD212}" type="presParOf" srcId="{0E415724-C6B4-4631-8B83-354DDF6EE545}" destId="{5DB539F1-0C75-4B52-A344-E11C5C397DFD}" srcOrd="3" destOrd="0" presId="urn:microsoft.com/office/officeart/2005/8/layout/vList2"/>
    <dgm:cxn modelId="{C6878585-CA27-4175-A796-4DF084450D43}" type="presParOf" srcId="{0E415724-C6B4-4631-8B83-354DDF6EE545}" destId="{3C07C7D5-0C8C-4FCB-89C4-EAE2F3DB418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B74808-44D7-4C09-9686-EE28A469907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468EF52-7D4F-4C3B-9304-EC2732A25F64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Income level</a:t>
          </a:r>
          <a:endParaRPr lang="en-US">
            <a:latin typeface="Arial Narrow" panose="020B0606020202030204" pitchFamily="34" charset="0"/>
          </a:endParaRPr>
        </a:p>
      </dgm:t>
    </dgm:pt>
    <dgm:pt modelId="{E561F326-0A23-492F-A5AA-C62A73257DAE}" type="parTrans" cxnId="{42D79304-977A-40AE-8DE2-96DE6B69F73E}">
      <dgm:prSet/>
      <dgm:spPr/>
      <dgm:t>
        <a:bodyPr/>
        <a:lstStyle/>
        <a:p>
          <a:endParaRPr lang="en-US"/>
        </a:p>
      </dgm:t>
    </dgm:pt>
    <dgm:pt modelId="{4E006FA5-5705-41DB-B8DE-B6B28358A777}" type="sibTrans" cxnId="{42D79304-977A-40AE-8DE2-96DE6B69F73E}">
      <dgm:prSet/>
      <dgm:spPr/>
      <dgm:t>
        <a:bodyPr/>
        <a:lstStyle/>
        <a:p>
          <a:endParaRPr lang="en-US"/>
        </a:p>
      </dgm:t>
    </dgm:pt>
    <dgm:pt modelId="{23A6333B-7F94-42C7-B94E-B824F487B5A1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Lower-income individuals may use tobacco as a coping mechanism for stress and economic hardship.</a:t>
          </a:r>
        </a:p>
      </dgm:t>
    </dgm:pt>
    <dgm:pt modelId="{6C99173D-9DAD-497C-961A-9DA1A74EEE7B}" type="parTrans" cxnId="{D24CF849-CE06-4900-8109-1A437051572A}">
      <dgm:prSet/>
      <dgm:spPr/>
      <dgm:t>
        <a:bodyPr/>
        <a:lstStyle/>
        <a:p>
          <a:endParaRPr lang="en-US"/>
        </a:p>
      </dgm:t>
    </dgm:pt>
    <dgm:pt modelId="{73BBDF4E-956D-47F8-887E-12293F086BF0}" type="sibTrans" cxnId="{D24CF849-CE06-4900-8109-1A437051572A}">
      <dgm:prSet/>
      <dgm:spPr/>
      <dgm:t>
        <a:bodyPr/>
        <a:lstStyle/>
        <a:p>
          <a:endParaRPr lang="en-US"/>
        </a:p>
      </dgm:t>
    </dgm:pt>
    <dgm:pt modelId="{5BF4DEA5-E19F-44D5-9D0A-606695E64983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Education level</a:t>
          </a:r>
          <a:endParaRPr lang="en-US">
            <a:latin typeface="Arial Narrow" panose="020B0606020202030204" pitchFamily="34" charset="0"/>
          </a:endParaRPr>
        </a:p>
      </dgm:t>
    </dgm:pt>
    <dgm:pt modelId="{A157391E-40A9-4A3E-B114-4E2CC989156D}" type="parTrans" cxnId="{3EDE7C32-5A54-4900-BA5C-44D4575C3F1B}">
      <dgm:prSet/>
      <dgm:spPr/>
      <dgm:t>
        <a:bodyPr/>
        <a:lstStyle/>
        <a:p>
          <a:endParaRPr lang="en-US"/>
        </a:p>
      </dgm:t>
    </dgm:pt>
    <dgm:pt modelId="{F3BE50B0-1BBB-480E-BF9C-FF74B7297E3D}" type="sibTrans" cxnId="{3EDE7C32-5A54-4900-BA5C-44D4575C3F1B}">
      <dgm:prSet/>
      <dgm:spPr/>
      <dgm:t>
        <a:bodyPr/>
        <a:lstStyle/>
        <a:p>
          <a:endParaRPr lang="en-US"/>
        </a:p>
      </dgm:t>
    </dgm:pt>
    <dgm:pt modelId="{26E769E0-D249-49BC-88C1-D0FA7FD0A66D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Lower levels of education are associated with higher rates of tobacco use. </a:t>
          </a:r>
        </a:p>
      </dgm:t>
    </dgm:pt>
    <dgm:pt modelId="{B0564B0C-5464-4815-AA2E-131FB9FC4C04}" type="parTrans" cxnId="{18E53532-E84F-47B9-9450-8E007EF1890B}">
      <dgm:prSet/>
      <dgm:spPr/>
      <dgm:t>
        <a:bodyPr/>
        <a:lstStyle/>
        <a:p>
          <a:endParaRPr lang="en-US"/>
        </a:p>
      </dgm:t>
    </dgm:pt>
    <dgm:pt modelId="{05CC5022-21E1-48F5-BF3F-2AEE0D2AD37B}" type="sibTrans" cxnId="{18E53532-E84F-47B9-9450-8E007EF1890B}">
      <dgm:prSet/>
      <dgm:spPr/>
      <dgm:t>
        <a:bodyPr/>
        <a:lstStyle/>
        <a:p>
          <a:endParaRPr lang="en-US"/>
        </a:p>
      </dgm:t>
    </dgm:pt>
    <dgm:pt modelId="{E460F5BD-7EB7-4777-8DF4-D039515CF033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Lack of awareness about the health risks of tobacco and limited access to cessation resources contribute to this disparity.</a:t>
          </a:r>
        </a:p>
      </dgm:t>
    </dgm:pt>
    <dgm:pt modelId="{9672EB55-B54D-4377-8E1A-915FF1DF6938}" type="parTrans" cxnId="{9BA0AAA4-AF88-4AC6-8CFB-424F13AF8AB9}">
      <dgm:prSet/>
      <dgm:spPr/>
      <dgm:t>
        <a:bodyPr/>
        <a:lstStyle/>
        <a:p>
          <a:endParaRPr lang="en-US"/>
        </a:p>
      </dgm:t>
    </dgm:pt>
    <dgm:pt modelId="{EF77466A-FDB9-4531-89BC-8F8FF3D17A00}" type="sibTrans" cxnId="{9BA0AAA4-AF88-4AC6-8CFB-424F13AF8AB9}">
      <dgm:prSet/>
      <dgm:spPr/>
      <dgm:t>
        <a:bodyPr/>
        <a:lstStyle/>
        <a:p>
          <a:endParaRPr lang="en-US"/>
        </a:p>
      </dgm:t>
    </dgm:pt>
    <dgm:pt modelId="{6D9D241B-2A4D-4385-97E6-81793784933C}">
      <dgm:prSet/>
      <dgm:spPr/>
      <dgm:t>
        <a:bodyPr/>
        <a:lstStyle/>
        <a:p>
          <a:r>
            <a:rPr lang="en-US" b="1">
              <a:latin typeface="Arial Narrow" panose="020B0606020202030204" pitchFamily="34" charset="0"/>
            </a:rPr>
            <a:t>Occupation</a:t>
          </a:r>
          <a:endParaRPr lang="en-US">
            <a:latin typeface="Arial Narrow" panose="020B0606020202030204" pitchFamily="34" charset="0"/>
          </a:endParaRPr>
        </a:p>
      </dgm:t>
    </dgm:pt>
    <dgm:pt modelId="{A3068CB2-7770-41B0-A1A9-D79E85516BAC}" type="parTrans" cxnId="{70859776-B875-489A-B8E9-ABC6582E32D3}">
      <dgm:prSet/>
      <dgm:spPr/>
      <dgm:t>
        <a:bodyPr/>
        <a:lstStyle/>
        <a:p>
          <a:endParaRPr lang="en-US"/>
        </a:p>
      </dgm:t>
    </dgm:pt>
    <dgm:pt modelId="{17067C80-740E-4770-83CF-829310BB2DDC}" type="sibTrans" cxnId="{70859776-B875-489A-B8E9-ABC6582E32D3}">
      <dgm:prSet/>
      <dgm:spPr/>
      <dgm:t>
        <a:bodyPr/>
        <a:lstStyle/>
        <a:p>
          <a:endParaRPr lang="en-US"/>
        </a:p>
      </dgm:t>
    </dgm:pt>
    <dgm:pt modelId="{BD1BEBB0-F9A1-4A12-ADEA-FFACB0C3FBD5}">
      <dgm:prSet/>
      <dgm:spPr/>
      <dgm:t>
        <a:bodyPr/>
        <a:lstStyle/>
        <a:p>
          <a:r>
            <a:rPr lang="en-US">
              <a:latin typeface="Arial Narrow" panose="020B0606020202030204" pitchFamily="34" charset="0"/>
            </a:rPr>
            <a:t>Certain occupations, particularly those involving manual labor, have higher rates of tobacco use due to stress and social norms within the workplace.</a:t>
          </a:r>
        </a:p>
      </dgm:t>
    </dgm:pt>
    <dgm:pt modelId="{B0D78E09-7D34-4000-AFAC-D043EE239D0F}" type="parTrans" cxnId="{83B08967-6C3B-4F37-ACFE-D0DB38E03F41}">
      <dgm:prSet/>
      <dgm:spPr/>
      <dgm:t>
        <a:bodyPr/>
        <a:lstStyle/>
        <a:p>
          <a:endParaRPr lang="en-US"/>
        </a:p>
      </dgm:t>
    </dgm:pt>
    <dgm:pt modelId="{3302B505-0E73-40A9-A696-F20A85F1A29B}" type="sibTrans" cxnId="{83B08967-6C3B-4F37-ACFE-D0DB38E03F41}">
      <dgm:prSet/>
      <dgm:spPr/>
      <dgm:t>
        <a:bodyPr/>
        <a:lstStyle/>
        <a:p>
          <a:endParaRPr lang="en-US"/>
        </a:p>
      </dgm:t>
    </dgm:pt>
    <dgm:pt modelId="{F29FD565-585C-488D-904C-CCC0A8DF0575}" type="pres">
      <dgm:prSet presAssocID="{8CB74808-44D7-4C09-9686-EE28A4699072}" presName="linear" presStyleCnt="0">
        <dgm:presLayoutVars>
          <dgm:animLvl val="lvl"/>
          <dgm:resizeHandles val="exact"/>
        </dgm:presLayoutVars>
      </dgm:prSet>
      <dgm:spPr/>
    </dgm:pt>
    <dgm:pt modelId="{99A1D53C-2AE9-470F-A9CF-0DAF65A1DD5D}" type="pres">
      <dgm:prSet presAssocID="{2468EF52-7D4F-4C3B-9304-EC2732A25F6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6B23951-0211-47E8-A1DC-2E7AB708B5CA}" type="pres">
      <dgm:prSet presAssocID="{2468EF52-7D4F-4C3B-9304-EC2732A25F64}" presName="childText" presStyleLbl="revTx" presStyleIdx="0" presStyleCnt="3">
        <dgm:presLayoutVars>
          <dgm:bulletEnabled val="1"/>
        </dgm:presLayoutVars>
      </dgm:prSet>
      <dgm:spPr/>
    </dgm:pt>
    <dgm:pt modelId="{82A757E2-7BBB-4A7A-8DC5-55A9497C439B}" type="pres">
      <dgm:prSet presAssocID="{5BF4DEA5-E19F-44D5-9D0A-606695E6498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D01927F-DDAD-45AC-B737-B26D335A7D2C}" type="pres">
      <dgm:prSet presAssocID="{5BF4DEA5-E19F-44D5-9D0A-606695E64983}" presName="childText" presStyleLbl="revTx" presStyleIdx="1" presStyleCnt="3">
        <dgm:presLayoutVars>
          <dgm:bulletEnabled val="1"/>
        </dgm:presLayoutVars>
      </dgm:prSet>
      <dgm:spPr/>
    </dgm:pt>
    <dgm:pt modelId="{9763287F-316C-4CE7-A77C-C0DFB56A9C28}" type="pres">
      <dgm:prSet presAssocID="{6D9D241B-2A4D-4385-97E6-81793784933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611D3BE-BEA1-4130-9D14-16118E9DD19D}" type="pres">
      <dgm:prSet presAssocID="{6D9D241B-2A4D-4385-97E6-81793784933C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42D79304-977A-40AE-8DE2-96DE6B69F73E}" srcId="{8CB74808-44D7-4C09-9686-EE28A4699072}" destId="{2468EF52-7D4F-4C3B-9304-EC2732A25F64}" srcOrd="0" destOrd="0" parTransId="{E561F326-0A23-492F-A5AA-C62A73257DAE}" sibTransId="{4E006FA5-5705-41DB-B8DE-B6B28358A777}"/>
    <dgm:cxn modelId="{18E53532-E84F-47B9-9450-8E007EF1890B}" srcId="{5BF4DEA5-E19F-44D5-9D0A-606695E64983}" destId="{26E769E0-D249-49BC-88C1-D0FA7FD0A66D}" srcOrd="0" destOrd="0" parTransId="{B0564B0C-5464-4815-AA2E-131FB9FC4C04}" sibTransId="{05CC5022-21E1-48F5-BF3F-2AEE0D2AD37B}"/>
    <dgm:cxn modelId="{3EDE7C32-5A54-4900-BA5C-44D4575C3F1B}" srcId="{8CB74808-44D7-4C09-9686-EE28A4699072}" destId="{5BF4DEA5-E19F-44D5-9D0A-606695E64983}" srcOrd="1" destOrd="0" parTransId="{A157391E-40A9-4A3E-B114-4E2CC989156D}" sibTransId="{F3BE50B0-1BBB-480E-BF9C-FF74B7297E3D}"/>
    <dgm:cxn modelId="{8DB96137-C88B-4CE7-AC03-EFD8E7A895F5}" type="presOf" srcId="{6D9D241B-2A4D-4385-97E6-81793784933C}" destId="{9763287F-316C-4CE7-A77C-C0DFB56A9C28}" srcOrd="0" destOrd="0" presId="urn:microsoft.com/office/officeart/2005/8/layout/vList2"/>
    <dgm:cxn modelId="{83B08967-6C3B-4F37-ACFE-D0DB38E03F41}" srcId="{6D9D241B-2A4D-4385-97E6-81793784933C}" destId="{BD1BEBB0-F9A1-4A12-ADEA-FFACB0C3FBD5}" srcOrd="0" destOrd="0" parTransId="{B0D78E09-7D34-4000-AFAC-D043EE239D0F}" sibTransId="{3302B505-0E73-40A9-A696-F20A85F1A29B}"/>
    <dgm:cxn modelId="{D24CF849-CE06-4900-8109-1A437051572A}" srcId="{2468EF52-7D4F-4C3B-9304-EC2732A25F64}" destId="{23A6333B-7F94-42C7-B94E-B824F487B5A1}" srcOrd="0" destOrd="0" parTransId="{6C99173D-9DAD-497C-961A-9DA1A74EEE7B}" sibTransId="{73BBDF4E-956D-47F8-887E-12293F086BF0}"/>
    <dgm:cxn modelId="{D95B1571-0A14-413F-8B02-3AB80273B3F1}" type="presOf" srcId="{2468EF52-7D4F-4C3B-9304-EC2732A25F64}" destId="{99A1D53C-2AE9-470F-A9CF-0DAF65A1DD5D}" srcOrd="0" destOrd="0" presId="urn:microsoft.com/office/officeart/2005/8/layout/vList2"/>
    <dgm:cxn modelId="{BA45C851-B55E-438B-9842-ABAB63E26467}" type="presOf" srcId="{BD1BEBB0-F9A1-4A12-ADEA-FFACB0C3FBD5}" destId="{8611D3BE-BEA1-4130-9D14-16118E9DD19D}" srcOrd="0" destOrd="0" presId="urn:microsoft.com/office/officeart/2005/8/layout/vList2"/>
    <dgm:cxn modelId="{70859776-B875-489A-B8E9-ABC6582E32D3}" srcId="{8CB74808-44D7-4C09-9686-EE28A4699072}" destId="{6D9D241B-2A4D-4385-97E6-81793784933C}" srcOrd="2" destOrd="0" parTransId="{A3068CB2-7770-41B0-A1A9-D79E85516BAC}" sibTransId="{17067C80-740E-4770-83CF-829310BB2DDC}"/>
    <dgm:cxn modelId="{ACE44857-10FB-4539-BB09-BF39413B28FF}" type="presOf" srcId="{E460F5BD-7EB7-4777-8DF4-D039515CF033}" destId="{0D01927F-DDAD-45AC-B737-B26D335A7D2C}" srcOrd="0" destOrd="1" presId="urn:microsoft.com/office/officeart/2005/8/layout/vList2"/>
    <dgm:cxn modelId="{D62B87A2-1051-4490-8E46-C4DA3450E427}" type="presOf" srcId="{26E769E0-D249-49BC-88C1-D0FA7FD0A66D}" destId="{0D01927F-DDAD-45AC-B737-B26D335A7D2C}" srcOrd="0" destOrd="0" presId="urn:microsoft.com/office/officeart/2005/8/layout/vList2"/>
    <dgm:cxn modelId="{9BA0AAA4-AF88-4AC6-8CFB-424F13AF8AB9}" srcId="{5BF4DEA5-E19F-44D5-9D0A-606695E64983}" destId="{E460F5BD-7EB7-4777-8DF4-D039515CF033}" srcOrd="1" destOrd="0" parTransId="{9672EB55-B54D-4377-8E1A-915FF1DF6938}" sibTransId="{EF77466A-FDB9-4531-89BC-8F8FF3D17A00}"/>
    <dgm:cxn modelId="{DDAEBBE2-10A2-47AA-AD74-E69A1C8306A6}" type="presOf" srcId="{23A6333B-7F94-42C7-B94E-B824F487B5A1}" destId="{C6B23951-0211-47E8-A1DC-2E7AB708B5CA}" srcOrd="0" destOrd="0" presId="urn:microsoft.com/office/officeart/2005/8/layout/vList2"/>
    <dgm:cxn modelId="{2B6934E5-0827-48FD-9EF7-307D3FDB24F9}" type="presOf" srcId="{5BF4DEA5-E19F-44D5-9D0A-606695E64983}" destId="{82A757E2-7BBB-4A7A-8DC5-55A9497C439B}" srcOrd="0" destOrd="0" presId="urn:microsoft.com/office/officeart/2005/8/layout/vList2"/>
    <dgm:cxn modelId="{988462F2-9DBC-470E-BE18-47F4B0C12AD4}" type="presOf" srcId="{8CB74808-44D7-4C09-9686-EE28A4699072}" destId="{F29FD565-585C-488D-904C-CCC0A8DF0575}" srcOrd="0" destOrd="0" presId="urn:microsoft.com/office/officeart/2005/8/layout/vList2"/>
    <dgm:cxn modelId="{5C1A864F-5181-46C0-A313-4E493927ED14}" type="presParOf" srcId="{F29FD565-585C-488D-904C-CCC0A8DF0575}" destId="{99A1D53C-2AE9-470F-A9CF-0DAF65A1DD5D}" srcOrd="0" destOrd="0" presId="urn:microsoft.com/office/officeart/2005/8/layout/vList2"/>
    <dgm:cxn modelId="{276DA102-32DC-4F08-8B7E-CF184E94AB3C}" type="presParOf" srcId="{F29FD565-585C-488D-904C-CCC0A8DF0575}" destId="{C6B23951-0211-47E8-A1DC-2E7AB708B5CA}" srcOrd="1" destOrd="0" presId="urn:microsoft.com/office/officeart/2005/8/layout/vList2"/>
    <dgm:cxn modelId="{C8882987-6D77-4F21-93AD-579218430FCE}" type="presParOf" srcId="{F29FD565-585C-488D-904C-CCC0A8DF0575}" destId="{82A757E2-7BBB-4A7A-8DC5-55A9497C439B}" srcOrd="2" destOrd="0" presId="urn:microsoft.com/office/officeart/2005/8/layout/vList2"/>
    <dgm:cxn modelId="{DE5F2B3F-9EBC-4A17-9B83-1C777D0B4D0A}" type="presParOf" srcId="{F29FD565-585C-488D-904C-CCC0A8DF0575}" destId="{0D01927F-DDAD-45AC-B737-B26D335A7D2C}" srcOrd="3" destOrd="0" presId="urn:microsoft.com/office/officeart/2005/8/layout/vList2"/>
    <dgm:cxn modelId="{3328A30B-8301-4168-A913-39021A6C5ABC}" type="presParOf" srcId="{F29FD565-585C-488D-904C-CCC0A8DF0575}" destId="{9763287F-316C-4CE7-A77C-C0DFB56A9C28}" srcOrd="4" destOrd="0" presId="urn:microsoft.com/office/officeart/2005/8/layout/vList2"/>
    <dgm:cxn modelId="{699DE806-7A74-42CB-8834-BE9D1CF18F36}" type="presParOf" srcId="{F29FD565-585C-488D-904C-CCC0A8DF0575}" destId="{8611D3BE-BEA1-4130-9D14-16118E9DD19D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ADAFEA5-7A16-4B77-B76B-01217BF767E6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3143EAF-CC87-46C2-A8CA-E0F09B6FA728}">
      <dgm:prSet/>
      <dgm:spPr/>
      <dgm:t>
        <a:bodyPr/>
        <a:lstStyle/>
        <a:p>
          <a:r>
            <a:rPr lang="en-US" b="1" dirty="0">
              <a:latin typeface="Arial Narrow" panose="020B0606020202030204" pitchFamily="34" charset="0"/>
            </a:rPr>
            <a:t>Cultural and socioeconomic factors often intersect, creating complex patterns of tobacco use. </a:t>
          </a:r>
          <a:endParaRPr lang="en-US" dirty="0">
            <a:latin typeface="Arial Narrow" panose="020B0606020202030204" pitchFamily="34" charset="0"/>
          </a:endParaRPr>
        </a:p>
      </dgm:t>
    </dgm:pt>
    <dgm:pt modelId="{8C6CD9C2-82EB-4DFB-B1CD-451593A219AA}" type="parTrans" cxnId="{8BB76A1F-E481-4964-B07C-C154F5DE9A51}">
      <dgm:prSet/>
      <dgm:spPr/>
      <dgm:t>
        <a:bodyPr/>
        <a:lstStyle/>
        <a:p>
          <a:endParaRPr lang="en-US"/>
        </a:p>
      </dgm:t>
    </dgm:pt>
    <dgm:pt modelId="{1ADD90D7-31E9-488A-884F-2E32D5A930AE}" type="sibTrans" cxnId="{8BB76A1F-E481-4964-B07C-C154F5DE9A51}">
      <dgm:prSet/>
      <dgm:spPr/>
      <dgm:t>
        <a:bodyPr/>
        <a:lstStyle/>
        <a:p>
          <a:endParaRPr lang="en-US"/>
        </a:p>
      </dgm:t>
    </dgm:pt>
    <dgm:pt modelId="{2BE5B4CA-59EC-4EDB-83A0-9D50DFEAEA7E}">
      <dgm:prSet/>
      <dgm:spPr/>
      <dgm:t>
        <a:bodyPr/>
        <a:lstStyle/>
        <a:p>
          <a:r>
            <a:rPr lang="en-US" b="1" dirty="0">
              <a:latin typeface="Arial Narrow" panose="020B0606020202030204" pitchFamily="34" charset="0"/>
            </a:rPr>
            <a:t>Understanding this intersection is crucial for developing comprehensive tobacco control strategies.</a:t>
          </a:r>
          <a:endParaRPr lang="en-US" dirty="0">
            <a:latin typeface="Arial Narrow" panose="020B0606020202030204" pitchFamily="34" charset="0"/>
          </a:endParaRPr>
        </a:p>
      </dgm:t>
    </dgm:pt>
    <dgm:pt modelId="{05B4AE05-37C8-4433-A26D-895DE42B75BE}" type="parTrans" cxnId="{2FCC247C-9F10-4A46-9162-2D0753998873}">
      <dgm:prSet/>
      <dgm:spPr/>
      <dgm:t>
        <a:bodyPr/>
        <a:lstStyle/>
        <a:p>
          <a:endParaRPr lang="en-US"/>
        </a:p>
      </dgm:t>
    </dgm:pt>
    <dgm:pt modelId="{D09ED08C-3A3B-454E-8133-B4CFBE83D464}" type="sibTrans" cxnId="{2FCC247C-9F10-4A46-9162-2D0753998873}">
      <dgm:prSet/>
      <dgm:spPr/>
      <dgm:t>
        <a:bodyPr/>
        <a:lstStyle/>
        <a:p>
          <a:endParaRPr lang="en-US"/>
        </a:p>
      </dgm:t>
    </dgm:pt>
    <dgm:pt modelId="{DF781171-1251-47BD-90A4-A530E7C08886}" type="pres">
      <dgm:prSet presAssocID="{2ADAFEA5-7A16-4B77-B76B-01217BF767E6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5F1258AE-9B13-4370-81AA-EB6617B391DF}" type="pres">
      <dgm:prSet presAssocID="{C3143EAF-CC87-46C2-A8CA-E0F09B6FA728}" presName="circle1" presStyleLbl="node1" presStyleIdx="0" presStyleCnt="2"/>
      <dgm:spPr/>
    </dgm:pt>
    <dgm:pt modelId="{79CB6CB6-C7C6-4CA8-BAE0-93784BFD927C}" type="pres">
      <dgm:prSet presAssocID="{C3143EAF-CC87-46C2-A8CA-E0F09B6FA728}" presName="space" presStyleCnt="0"/>
      <dgm:spPr/>
    </dgm:pt>
    <dgm:pt modelId="{3B0DA92A-EEDD-4B11-AB28-449AFE813519}" type="pres">
      <dgm:prSet presAssocID="{C3143EAF-CC87-46C2-A8CA-E0F09B6FA728}" presName="rect1" presStyleLbl="alignAcc1" presStyleIdx="0" presStyleCnt="2"/>
      <dgm:spPr/>
    </dgm:pt>
    <dgm:pt modelId="{AE9E30D8-6897-42A9-B98A-3D96C47DC5A9}" type="pres">
      <dgm:prSet presAssocID="{2BE5B4CA-59EC-4EDB-83A0-9D50DFEAEA7E}" presName="vertSpace2" presStyleLbl="node1" presStyleIdx="0" presStyleCnt="2"/>
      <dgm:spPr/>
    </dgm:pt>
    <dgm:pt modelId="{0028B05F-55D7-4E19-8F68-B1D86F6A32AF}" type="pres">
      <dgm:prSet presAssocID="{2BE5B4CA-59EC-4EDB-83A0-9D50DFEAEA7E}" presName="circle2" presStyleLbl="node1" presStyleIdx="1" presStyleCnt="2"/>
      <dgm:spPr/>
    </dgm:pt>
    <dgm:pt modelId="{4A5A9EE0-1D34-4FDF-B00B-DD3EEA861ACB}" type="pres">
      <dgm:prSet presAssocID="{2BE5B4CA-59EC-4EDB-83A0-9D50DFEAEA7E}" presName="rect2" presStyleLbl="alignAcc1" presStyleIdx="1" presStyleCnt="2"/>
      <dgm:spPr/>
    </dgm:pt>
    <dgm:pt modelId="{891E4ABB-883A-460D-BEC8-78AB2EADF3DE}" type="pres">
      <dgm:prSet presAssocID="{C3143EAF-CC87-46C2-A8CA-E0F09B6FA728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EAF3C9A5-7017-49B7-8090-65A6952A7FCB}" type="pres">
      <dgm:prSet presAssocID="{2BE5B4CA-59EC-4EDB-83A0-9D50DFEAEA7E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78D6BC07-6015-4412-A173-B06CC034FB93}" type="presOf" srcId="{2BE5B4CA-59EC-4EDB-83A0-9D50DFEAEA7E}" destId="{4A5A9EE0-1D34-4FDF-B00B-DD3EEA861ACB}" srcOrd="0" destOrd="0" presId="urn:microsoft.com/office/officeart/2005/8/layout/target3"/>
    <dgm:cxn modelId="{8BB76A1F-E481-4964-B07C-C154F5DE9A51}" srcId="{2ADAFEA5-7A16-4B77-B76B-01217BF767E6}" destId="{C3143EAF-CC87-46C2-A8CA-E0F09B6FA728}" srcOrd="0" destOrd="0" parTransId="{8C6CD9C2-82EB-4DFB-B1CD-451593A219AA}" sibTransId="{1ADD90D7-31E9-488A-884F-2E32D5A930AE}"/>
    <dgm:cxn modelId="{43045E2B-C7E5-45FC-8380-C1B7BE6B9C69}" type="presOf" srcId="{C3143EAF-CC87-46C2-A8CA-E0F09B6FA728}" destId="{891E4ABB-883A-460D-BEC8-78AB2EADF3DE}" srcOrd="1" destOrd="0" presId="urn:microsoft.com/office/officeart/2005/8/layout/target3"/>
    <dgm:cxn modelId="{D37AE573-D445-44E2-95C1-989CB5E30831}" type="presOf" srcId="{2ADAFEA5-7A16-4B77-B76B-01217BF767E6}" destId="{DF781171-1251-47BD-90A4-A530E7C08886}" srcOrd="0" destOrd="0" presId="urn:microsoft.com/office/officeart/2005/8/layout/target3"/>
    <dgm:cxn modelId="{2FCC247C-9F10-4A46-9162-2D0753998873}" srcId="{2ADAFEA5-7A16-4B77-B76B-01217BF767E6}" destId="{2BE5B4CA-59EC-4EDB-83A0-9D50DFEAEA7E}" srcOrd="1" destOrd="0" parTransId="{05B4AE05-37C8-4433-A26D-895DE42B75BE}" sibTransId="{D09ED08C-3A3B-454E-8133-B4CFBE83D464}"/>
    <dgm:cxn modelId="{71B6B5C8-E6D3-4A39-A542-F67EC86A179E}" type="presOf" srcId="{C3143EAF-CC87-46C2-A8CA-E0F09B6FA728}" destId="{3B0DA92A-EEDD-4B11-AB28-449AFE813519}" srcOrd="0" destOrd="0" presId="urn:microsoft.com/office/officeart/2005/8/layout/target3"/>
    <dgm:cxn modelId="{15D69BD3-8798-46A6-AAA0-8932A48116D7}" type="presOf" srcId="{2BE5B4CA-59EC-4EDB-83A0-9D50DFEAEA7E}" destId="{EAF3C9A5-7017-49B7-8090-65A6952A7FCB}" srcOrd="1" destOrd="0" presId="urn:microsoft.com/office/officeart/2005/8/layout/target3"/>
    <dgm:cxn modelId="{6EEFAA48-E9B2-4B25-84D3-52FCAD74F53D}" type="presParOf" srcId="{DF781171-1251-47BD-90A4-A530E7C08886}" destId="{5F1258AE-9B13-4370-81AA-EB6617B391DF}" srcOrd="0" destOrd="0" presId="urn:microsoft.com/office/officeart/2005/8/layout/target3"/>
    <dgm:cxn modelId="{29C1736F-0544-4F50-ADC5-144BD7C1F0A1}" type="presParOf" srcId="{DF781171-1251-47BD-90A4-A530E7C08886}" destId="{79CB6CB6-C7C6-4CA8-BAE0-93784BFD927C}" srcOrd="1" destOrd="0" presId="urn:microsoft.com/office/officeart/2005/8/layout/target3"/>
    <dgm:cxn modelId="{50718D9E-26C7-4EFA-8F28-AC8A2A4C948D}" type="presParOf" srcId="{DF781171-1251-47BD-90A4-A530E7C08886}" destId="{3B0DA92A-EEDD-4B11-AB28-449AFE813519}" srcOrd="2" destOrd="0" presId="urn:microsoft.com/office/officeart/2005/8/layout/target3"/>
    <dgm:cxn modelId="{AC2AEDD9-3F89-476E-B5EB-636173A85482}" type="presParOf" srcId="{DF781171-1251-47BD-90A4-A530E7C08886}" destId="{AE9E30D8-6897-42A9-B98A-3D96C47DC5A9}" srcOrd="3" destOrd="0" presId="urn:microsoft.com/office/officeart/2005/8/layout/target3"/>
    <dgm:cxn modelId="{5C13BA5F-DBC8-45C7-A0B0-81B9011C14FC}" type="presParOf" srcId="{DF781171-1251-47BD-90A4-A530E7C08886}" destId="{0028B05F-55D7-4E19-8F68-B1D86F6A32AF}" srcOrd="4" destOrd="0" presId="urn:microsoft.com/office/officeart/2005/8/layout/target3"/>
    <dgm:cxn modelId="{19171C38-E1D8-4CD5-A40F-48594358DB90}" type="presParOf" srcId="{DF781171-1251-47BD-90A4-A530E7C08886}" destId="{4A5A9EE0-1D34-4FDF-B00B-DD3EEA861ACB}" srcOrd="5" destOrd="0" presId="urn:microsoft.com/office/officeart/2005/8/layout/target3"/>
    <dgm:cxn modelId="{48648EEC-03CB-4D80-AB1F-CFA14CE40230}" type="presParOf" srcId="{DF781171-1251-47BD-90A4-A530E7C08886}" destId="{891E4ABB-883A-460D-BEC8-78AB2EADF3DE}" srcOrd="6" destOrd="0" presId="urn:microsoft.com/office/officeart/2005/8/layout/target3"/>
    <dgm:cxn modelId="{014D774C-F374-44D0-9EBC-4405FA23BD26}" type="presParOf" srcId="{DF781171-1251-47BD-90A4-A530E7C08886}" destId="{EAF3C9A5-7017-49B7-8090-65A6952A7FCB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72B273E-B06D-4BA1-8A94-EAD06AD953A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2B4876-13EC-4137-A7EC-519071CADC73}">
      <dgm:prSet/>
      <dgm:spPr/>
      <dgm:t>
        <a:bodyPr/>
        <a:lstStyle/>
        <a:p>
          <a:pPr algn="ctr"/>
          <a:r>
            <a:rPr lang="en-US" b="1" dirty="0">
              <a:latin typeface="Arial Narrow" panose="020B0606020202030204" pitchFamily="34" charset="0"/>
            </a:rPr>
            <a:t>Rural vs. Urban</a:t>
          </a:r>
          <a:endParaRPr lang="en-US" dirty="0">
            <a:latin typeface="Arial Narrow" panose="020B0606020202030204" pitchFamily="34" charset="0"/>
          </a:endParaRPr>
        </a:p>
      </dgm:t>
    </dgm:pt>
    <dgm:pt modelId="{CA6BDDB4-6BA5-4F41-9269-8EBDFB7DBA95}" type="parTrans" cxnId="{37444E37-BE9A-4431-8424-04517F4287C0}">
      <dgm:prSet/>
      <dgm:spPr/>
      <dgm:t>
        <a:bodyPr/>
        <a:lstStyle/>
        <a:p>
          <a:endParaRPr lang="en-US"/>
        </a:p>
      </dgm:t>
    </dgm:pt>
    <dgm:pt modelId="{93EDA6A5-EC2D-429A-8EB7-D854811138B7}" type="sibTrans" cxnId="{37444E37-BE9A-4431-8424-04517F4287C0}">
      <dgm:prSet/>
      <dgm:spPr/>
      <dgm:t>
        <a:bodyPr/>
        <a:lstStyle/>
        <a:p>
          <a:endParaRPr lang="en-US"/>
        </a:p>
      </dgm:t>
    </dgm:pt>
    <dgm:pt modelId="{E6BED7C8-8A46-4A74-9C98-473CE1A13F64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In rural areas, cultural norms and economic hardship may combine to create high rates of tobacco use. </a:t>
          </a:r>
        </a:p>
      </dgm:t>
    </dgm:pt>
    <dgm:pt modelId="{7F382DA4-EACD-4F0D-A1D8-7BC9327C9942}" type="parTrans" cxnId="{63EB9742-6AEB-4855-83E4-61150FABB5D0}">
      <dgm:prSet/>
      <dgm:spPr/>
      <dgm:t>
        <a:bodyPr/>
        <a:lstStyle/>
        <a:p>
          <a:endParaRPr lang="en-US"/>
        </a:p>
      </dgm:t>
    </dgm:pt>
    <dgm:pt modelId="{488E3AFF-EEA5-40B3-A0E2-31FDC960B07B}" type="sibTrans" cxnId="{63EB9742-6AEB-4855-83E4-61150FABB5D0}">
      <dgm:prSet/>
      <dgm:spPr/>
      <dgm:t>
        <a:bodyPr/>
        <a:lstStyle/>
        <a:p>
          <a:endParaRPr lang="en-US"/>
        </a:p>
      </dgm:t>
    </dgm:pt>
    <dgm:pt modelId="{6B51B6A8-BC6C-4941-8387-B63318064796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In urban areas, socioeconomic disparities and social pressures can influence smoking behaviors.</a:t>
          </a:r>
        </a:p>
      </dgm:t>
    </dgm:pt>
    <dgm:pt modelId="{C58939AC-1B74-4FF0-8A9B-83BC364256FF}" type="parTrans" cxnId="{BFAF70EA-8F16-4D9D-80E3-E773A1F3C34B}">
      <dgm:prSet/>
      <dgm:spPr/>
      <dgm:t>
        <a:bodyPr/>
        <a:lstStyle/>
        <a:p>
          <a:endParaRPr lang="en-US"/>
        </a:p>
      </dgm:t>
    </dgm:pt>
    <dgm:pt modelId="{00BD7533-D1EC-4026-968B-0C23A9891B03}" type="sibTrans" cxnId="{BFAF70EA-8F16-4D9D-80E3-E773A1F3C34B}">
      <dgm:prSet/>
      <dgm:spPr/>
      <dgm:t>
        <a:bodyPr/>
        <a:lstStyle/>
        <a:p>
          <a:endParaRPr lang="en-US"/>
        </a:p>
      </dgm:t>
    </dgm:pt>
    <dgm:pt modelId="{EF847608-1C45-44E9-857D-C00A7AD3B8FC}">
      <dgm:prSet/>
      <dgm:spPr/>
      <dgm:t>
        <a:bodyPr/>
        <a:lstStyle/>
        <a:p>
          <a:pPr algn="ctr"/>
          <a:r>
            <a:rPr lang="en-US" b="1" dirty="0">
              <a:latin typeface="Arial Narrow" panose="020B0606020202030204" pitchFamily="34" charset="0"/>
            </a:rPr>
            <a:t>Marginalized communities</a:t>
          </a:r>
          <a:endParaRPr lang="en-US" dirty="0">
            <a:latin typeface="Arial Narrow" panose="020B0606020202030204" pitchFamily="34" charset="0"/>
          </a:endParaRPr>
        </a:p>
      </dgm:t>
    </dgm:pt>
    <dgm:pt modelId="{DB98C1A9-53C7-4144-9C3A-4927713B3931}" type="parTrans" cxnId="{EF45B3F1-FFFD-4C5C-8DB8-E64ACA488124}">
      <dgm:prSet/>
      <dgm:spPr/>
      <dgm:t>
        <a:bodyPr/>
        <a:lstStyle/>
        <a:p>
          <a:endParaRPr lang="en-US"/>
        </a:p>
      </dgm:t>
    </dgm:pt>
    <dgm:pt modelId="{12A45ABA-D25E-43E3-9FF7-A3DBCB1E66CF}" type="sibTrans" cxnId="{EF45B3F1-FFFD-4C5C-8DB8-E64ACA488124}">
      <dgm:prSet/>
      <dgm:spPr/>
      <dgm:t>
        <a:bodyPr/>
        <a:lstStyle/>
        <a:p>
          <a:endParaRPr lang="en-US"/>
        </a:p>
      </dgm:t>
    </dgm:pt>
    <dgm:pt modelId="{94CAE9F1-B08A-4928-8825-E09D0A1AA502}">
      <dgm:prSet/>
      <dgm:spPr/>
      <dgm:t>
        <a:bodyPr/>
        <a:lstStyle/>
        <a:p>
          <a:r>
            <a:rPr lang="en-US" dirty="0">
              <a:latin typeface="Arial Narrow" panose="020B0606020202030204" pitchFamily="34" charset="0"/>
            </a:rPr>
            <a:t>Marginalized communities, such as ethnic minorities and indigenous populations, often face both cultural and socioeconomic barriers to quitting tobacco.</a:t>
          </a:r>
        </a:p>
      </dgm:t>
    </dgm:pt>
    <dgm:pt modelId="{69401666-0DAC-483B-AC69-DDC2D13266E6}" type="parTrans" cxnId="{A95D2FE2-91FE-4AEE-87AB-92BEE035BDDC}">
      <dgm:prSet/>
      <dgm:spPr/>
      <dgm:t>
        <a:bodyPr/>
        <a:lstStyle/>
        <a:p>
          <a:endParaRPr lang="en-US"/>
        </a:p>
      </dgm:t>
    </dgm:pt>
    <dgm:pt modelId="{54D6081F-F2A9-4FA2-8CCA-76D124A5FC2A}" type="sibTrans" cxnId="{A95D2FE2-91FE-4AEE-87AB-92BEE035BDDC}">
      <dgm:prSet/>
      <dgm:spPr/>
      <dgm:t>
        <a:bodyPr/>
        <a:lstStyle/>
        <a:p>
          <a:endParaRPr lang="en-US"/>
        </a:p>
      </dgm:t>
    </dgm:pt>
    <dgm:pt modelId="{8E4780AE-AE1A-4495-96E2-AEE8E81E8CB5}">
      <dgm:prSet/>
      <dgm:spPr/>
      <dgm:t>
        <a:bodyPr/>
        <a:lstStyle/>
        <a:p>
          <a:endParaRPr lang="en-US" dirty="0">
            <a:latin typeface="Arial Narrow" panose="020B0606020202030204" pitchFamily="34" charset="0"/>
          </a:endParaRPr>
        </a:p>
      </dgm:t>
    </dgm:pt>
    <dgm:pt modelId="{D1EA5002-5F2F-4040-B214-E9A0DB30CFBB}" type="parTrans" cxnId="{5215C07F-7134-458C-AACB-09756A3B0936}">
      <dgm:prSet/>
      <dgm:spPr/>
      <dgm:t>
        <a:bodyPr/>
        <a:lstStyle/>
        <a:p>
          <a:endParaRPr lang="en-US"/>
        </a:p>
      </dgm:t>
    </dgm:pt>
    <dgm:pt modelId="{2389116D-2336-4CE1-A9AD-4EF7202CBB93}" type="sibTrans" cxnId="{5215C07F-7134-458C-AACB-09756A3B0936}">
      <dgm:prSet/>
      <dgm:spPr/>
      <dgm:t>
        <a:bodyPr/>
        <a:lstStyle/>
        <a:p>
          <a:endParaRPr lang="en-US"/>
        </a:p>
      </dgm:t>
    </dgm:pt>
    <dgm:pt modelId="{B5F7F236-57B5-4C17-B99C-3BD9C2B26061}" type="pres">
      <dgm:prSet presAssocID="{572B273E-B06D-4BA1-8A94-EAD06AD953AB}" presName="linear" presStyleCnt="0">
        <dgm:presLayoutVars>
          <dgm:animLvl val="lvl"/>
          <dgm:resizeHandles val="exact"/>
        </dgm:presLayoutVars>
      </dgm:prSet>
      <dgm:spPr/>
    </dgm:pt>
    <dgm:pt modelId="{304B6ED5-1AFA-4683-A1F8-3053F27E3167}" type="pres">
      <dgm:prSet presAssocID="{AE2B4876-13EC-4137-A7EC-519071CADC73}" presName="parentText" presStyleLbl="node1" presStyleIdx="0" presStyleCnt="2" custLinFactNeighborY="-5578">
        <dgm:presLayoutVars>
          <dgm:chMax val="0"/>
          <dgm:bulletEnabled val="1"/>
        </dgm:presLayoutVars>
      </dgm:prSet>
      <dgm:spPr/>
    </dgm:pt>
    <dgm:pt modelId="{271720EB-628C-4DFC-B38F-5F7F68BFC137}" type="pres">
      <dgm:prSet presAssocID="{AE2B4876-13EC-4137-A7EC-519071CADC73}" presName="childText" presStyleLbl="revTx" presStyleIdx="0" presStyleCnt="2">
        <dgm:presLayoutVars>
          <dgm:bulletEnabled val="1"/>
        </dgm:presLayoutVars>
      </dgm:prSet>
      <dgm:spPr/>
    </dgm:pt>
    <dgm:pt modelId="{D0F4337A-515F-4748-8EC0-93F66E6E1FF7}" type="pres">
      <dgm:prSet presAssocID="{EF847608-1C45-44E9-857D-C00A7AD3B8F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FAB911E-200B-4764-86FE-1EDF076DCC2F}" type="pres">
      <dgm:prSet presAssocID="{EF847608-1C45-44E9-857D-C00A7AD3B8F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DC14DE00-F00F-4448-8BD1-760B1E478AFC}" type="presOf" srcId="{6B51B6A8-BC6C-4941-8387-B63318064796}" destId="{271720EB-628C-4DFC-B38F-5F7F68BFC137}" srcOrd="0" destOrd="2" presId="urn:microsoft.com/office/officeart/2005/8/layout/vList2"/>
    <dgm:cxn modelId="{808C8C14-B69A-436B-99E5-9D7932CABEC5}" type="presOf" srcId="{94CAE9F1-B08A-4928-8825-E09D0A1AA502}" destId="{1FAB911E-200B-4764-86FE-1EDF076DCC2F}" srcOrd="0" destOrd="0" presId="urn:microsoft.com/office/officeart/2005/8/layout/vList2"/>
    <dgm:cxn modelId="{37444E37-BE9A-4431-8424-04517F4287C0}" srcId="{572B273E-B06D-4BA1-8A94-EAD06AD953AB}" destId="{AE2B4876-13EC-4137-A7EC-519071CADC73}" srcOrd="0" destOrd="0" parTransId="{CA6BDDB4-6BA5-4F41-9269-8EBDFB7DBA95}" sibTransId="{93EDA6A5-EC2D-429A-8EB7-D854811138B7}"/>
    <dgm:cxn modelId="{63EB9742-6AEB-4855-83E4-61150FABB5D0}" srcId="{AE2B4876-13EC-4137-A7EC-519071CADC73}" destId="{E6BED7C8-8A46-4A74-9C98-473CE1A13F64}" srcOrd="0" destOrd="0" parTransId="{7F382DA4-EACD-4F0D-A1D8-7BC9327C9942}" sibTransId="{488E3AFF-EEA5-40B3-A0E2-31FDC960B07B}"/>
    <dgm:cxn modelId="{DEA39856-C46A-4716-AE4E-8B638D5D38FB}" type="presOf" srcId="{AE2B4876-13EC-4137-A7EC-519071CADC73}" destId="{304B6ED5-1AFA-4683-A1F8-3053F27E3167}" srcOrd="0" destOrd="0" presId="urn:microsoft.com/office/officeart/2005/8/layout/vList2"/>
    <dgm:cxn modelId="{5215C07F-7134-458C-AACB-09756A3B0936}" srcId="{AE2B4876-13EC-4137-A7EC-519071CADC73}" destId="{8E4780AE-AE1A-4495-96E2-AEE8E81E8CB5}" srcOrd="1" destOrd="0" parTransId="{D1EA5002-5F2F-4040-B214-E9A0DB30CFBB}" sibTransId="{2389116D-2336-4CE1-A9AD-4EF7202CBB93}"/>
    <dgm:cxn modelId="{115D8989-64E3-498D-854D-0D498001CFAE}" type="presOf" srcId="{EF847608-1C45-44E9-857D-C00A7AD3B8FC}" destId="{D0F4337A-515F-4748-8EC0-93F66E6E1FF7}" srcOrd="0" destOrd="0" presId="urn:microsoft.com/office/officeart/2005/8/layout/vList2"/>
    <dgm:cxn modelId="{800C39A3-F44F-4E96-A779-3615E46BE2E2}" type="presOf" srcId="{8E4780AE-AE1A-4495-96E2-AEE8E81E8CB5}" destId="{271720EB-628C-4DFC-B38F-5F7F68BFC137}" srcOrd="0" destOrd="1" presId="urn:microsoft.com/office/officeart/2005/8/layout/vList2"/>
    <dgm:cxn modelId="{6ED8F1DB-D0EE-4ECE-9B9C-4860959086EF}" type="presOf" srcId="{572B273E-B06D-4BA1-8A94-EAD06AD953AB}" destId="{B5F7F236-57B5-4C17-B99C-3BD9C2B26061}" srcOrd="0" destOrd="0" presId="urn:microsoft.com/office/officeart/2005/8/layout/vList2"/>
    <dgm:cxn modelId="{A95D2FE2-91FE-4AEE-87AB-92BEE035BDDC}" srcId="{EF847608-1C45-44E9-857D-C00A7AD3B8FC}" destId="{94CAE9F1-B08A-4928-8825-E09D0A1AA502}" srcOrd="0" destOrd="0" parTransId="{69401666-0DAC-483B-AC69-DDC2D13266E6}" sibTransId="{54D6081F-F2A9-4FA2-8CCA-76D124A5FC2A}"/>
    <dgm:cxn modelId="{5AADA0E4-A7A3-4136-9BA0-7CDF3BD28EDC}" type="presOf" srcId="{E6BED7C8-8A46-4A74-9C98-473CE1A13F64}" destId="{271720EB-628C-4DFC-B38F-5F7F68BFC137}" srcOrd="0" destOrd="0" presId="urn:microsoft.com/office/officeart/2005/8/layout/vList2"/>
    <dgm:cxn modelId="{BFAF70EA-8F16-4D9D-80E3-E773A1F3C34B}" srcId="{AE2B4876-13EC-4137-A7EC-519071CADC73}" destId="{6B51B6A8-BC6C-4941-8387-B63318064796}" srcOrd="2" destOrd="0" parTransId="{C58939AC-1B74-4FF0-8A9B-83BC364256FF}" sibTransId="{00BD7533-D1EC-4026-968B-0C23A9891B03}"/>
    <dgm:cxn modelId="{EF45B3F1-FFFD-4C5C-8DB8-E64ACA488124}" srcId="{572B273E-B06D-4BA1-8A94-EAD06AD953AB}" destId="{EF847608-1C45-44E9-857D-C00A7AD3B8FC}" srcOrd="1" destOrd="0" parTransId="{DB98C1A9-53C7-4144-9C3A-4927713B3931}" sibTransId="{12A45ABA-D25E-43E3-9FF7-A3DBCB1E66CF}"/>
    <dgm:cxn modelId="{14A1727D-9206-46CF-A8EC-00C80274DC49}" type="presParOf" srcId="{B5F7F236-57B5-4C17-B99C-3BD9C2B26061}" destId="{304B6ED5-1AFA-4683-A1F8-3053F27E3167}" srcOrd="0" destOrd="0" presId="urn:microsoft.com/office/officeart/2005/8/layout/vList2"/>
    <dgm:cxn modelId="{B7447234-B4D9-4F63-AE70-4C3742634874}" type="presParOf" srcId="{B5F7F236-57B5-4C17-B99C-3BD9C2B26061}" destId="{271720EB-628C-4DFC-B38F-5F7F68BFC137}" srcOrd="1" destOrd="0" presId="urn:microsoft.com/office/officeart/2005/8/layout/vList2"/>
    <dgm:cxn modelId="{C91E0C15-7B2B-480B-B63B-BC569B972E2D}" type="presParOf" srcId="{B5F7F236-57B5-4C17-B99C-3BD9C2B26061}" destId="{D0F4337A-515F-4748-8EC0-93F66E6E1FF7}" srcOrd="2" destOrd="0" presId="urn:microsoft.com/office/officeart/2005/8/layout/vList2"/>
    <dgm:cxn modelId="{9D24D120-5FFE-4AB9-B950-D1BC546B0995}" type="presParOf" srcId="{B5F7F236-57B5-4C17-B99C-3BD9C2B26061}" destId="{1FAB911E-200B-4764-86FE-1EDF076DCC2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A0B55B-5619-4225-96E1-76EF3AC30F4F}" type="doc">
      <dgm:prSet loTypeId="urn:microsoft.com/office/officeart/2005/8/layout/hierarchy3" loCatId="hierarchy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B20546B-7F0B-416C-8B09-6DE091B65395}">
      <dgm:prSet custT="1"/>
      <dgm:spPr/>
      <dgm:t>
        <a:bodyPr/>
        <a:lstStyle/>
        <a:p>
          <a:r>
            <a:rPr lang="en-US" sz="3600" b="1" dirty="0">
              <a:latin typeface="Arial Narrow" panose="020B0606020202030204" pitchFamily="34" charset="0"/>
            </a:rPr>
            <a:t>Tailored interventions</a:t>
          </a:r>
          <a:endParaRPr lang="en-US" sz="3600" dirty="0">
            <a:latin typeface="Arial Narrow" panose="020B0606020202030204" pitchFamily="34" charset="0"/>
          </a:endParaRPr>
        </a:p>
      </dgm:t>
    </dgm:pt>
    <dgm:pt modelId="{C655804C-26EF-4BB9-8668-3B12D1B41C5E}" type="parTrans" cxnId="{481DF5F4-5483-4381-BB04-7AAE88EEA17B}">
      <dgm:prSet/>
      <dgm:spPr/>
      <dgm:t>
        <a:bodyPr/>
        <a:lstStyle/>
        <a:p>
          <a:endParaRPr lang="en-US"/>
        </a:p>
      </dgm:t>
    </dgm:pt>
    <dgm:pt modelId="{407FC609-CE52-4ACA-9023-11F8D36440A3}" type="sibTrans" cxnId="{481DF5F4-5483-4381-BB04-7AAE88EEA17B}">
      <dgm:prSet/>
      <dgm:spPr/>
      <dgm:t>
        <a:bodyPr/>
        <a:lstStyle/>
        <a:p>
          <a:endParaRPr lang="en-US"/>
        </a:p>
      </dgm:t>
    </dgm:pt>
    <dgm:pt modelId="{F236318F-8347-4FED-9E14-C7C599310AE9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2000" dirty="0">
              <a:latin typeface="Arial Narrow" panose="020B0606020202030204" pitchFamily="34" charset="0"/>
            </a:rPr>
            <a:t>Effective smoking cessation programs should be tailored to consider cultural and socioeconomic factors in Malawi. </a:t>
          </a:r>
        </a:p>
      </dgm:t>
    </dgm:pt>
    <dgm:pt modelId="{AB466F2E-B6A5-48EE-9B2B-5DA56E32B95E}" type="parTrans" cxnId="{174A85B3-303D-40EF-9FBB-3BC490EBF995}">
      <dgm:prSet/>
      <dgm:spPr/>
      <dgm:t>
        <a:bodyPr/>
        <a:lstStyle/>
        <a:p>
          <a:endParaRPr lang="en-US"/>
        </a:p>
      </dgm:t>
    </dgm:pt>
    <dgm:pt modelId="{7BDB4A0A-2D0A-498F-A478-A6CB026AA2D9}" type="sibTrans" cxnId="{174A85B3-303D-40EF-9FBB-3BC490EBF995}">
      <dgm:prSet/>
      <dgm:spPr/>
      <dgm:t>
        <a:bodyPr/>
        <a:lstStyle/>
        <a:p>
          <a:endParaRPr lang="en-US"/>
        </a:p>
      </dgm:t>
    </dgm:pt>
    <dgm:pt modelId="{217623A0-1779-4EB1-84E7-46C2F4EAF0E6}">
      <dgm:prSet custT="1"/>
      <dgm:spPr/>
      <dgm:t>
        <a:bodyPr/>
        <a:lstStyle/>
        <a:p>
          <a:endParaRPr lang="en-US" sz="2000" dirty="0">
            <a:latin typeface="Arial Narrow" panose="020B0606020202030204" pitchFamily="34" charset="0"/>
          </a:endParaRPr>
        </a:p>
      </dgm:t>
    </dgm:pt>
    <dgm:pt modelId="{0D4C0E32-3252-49EB-869F-380A534B04AE}" type="parTrans" cxnId="{3101B50E-8D54-4155-BF37-B58055DF169B}">
      <dgm:prSet/>
      <dgm:spPr/>
      <dgm:t>
        <a:bodyPr/>
        <a:lstStyle/>
        <a:p>
          <a:endParaRPr lang="en-US"/>
        </a:p>
      </dgm:t>
    </dgm:pt>
    <dgm:pt modelId="{4CB0535B-C039-4DB2-B108-31476BA21CED}" type="sibTrans" cxnId="{3101B50E-8D54-4155-BF37-B58055DF169B}">
      <dgm:prSet/>
      <dgm:spPr/>
      <dgm:t>
        <a:bodyPr/>
        <a:lstStyle/>
        <a:p>
          <a:endParaRPr lang="en-US"/>
        </a:p>
      </dgm:t>
    </dgm:pt>
    <dgm:pt modelId="{48C05A23-73D1-4286-9B7D-260A19144ADB}">
      <dgm:prSet custT="1"/>
      <dgm:spPr/>
      <dgm:t>
        <a:bodyPr/>
        <a:lstStyle/>
        <a:p>
          <a:pPr algn="l"/>
          <a:r>
            <a:rPr lang="en-US" sz="3600" b="1" dirty="0">
              <a:latin typeface="Arial Narrow" panose="020B0606020202030204" pitchFamily="34" charset="0"/>
            </a:rPr>
            <a:t>Community engagement</a:t>
          </a:r>
          <a:endParaRPr lang="en-US" sz="3600" dirty="0">
            <a:latin typeface="Arial Narrow" panose="020B0606020202030204" pitchFamily="34" charset="0"/>
          </a:endParaRPr>
        </a:p>
      </dgm:t>
    </dgm:pt>
    <dgm:pt modelId="{BE623D9C-5B24-4F72-8F94-79332E6FF038}" type="parTrans" cxnId="{E3A1515A-9655-4179-933B-22837E0281B6}">
      <dgm:prSet/>
      <dgm:spPr/>
      <dgm:t>
        <a:bodyPr/>
        <a:lstStyle/>
        <a:p>
          <a:endParaRPr lang="en-US"/>
        </a:p>
      </dgm:t>
    </dgm:pt>
    <dgm:pt modelId="{56D4B371-325C-4AA4-B8B6-6AA62E3A5709}" type="sibTrans" cxnId="{E3A1515A-9655-4179-933B-22837E0281B6}">
      <dgm:prSet/>
      <dgm:spPr/>
      <dgm:t>
        <a:bodyPr/>
        <a:lstStyle/>
        <a:p>
          <a:endParaRPr lang="en-US"/>
        </a:p>
      </dgm:t>
    </dgm:pt>
    <dgm:pt modelId="{E1DF4B15-1A92-43F5-AA35-A3FD76557DA3}">
      <dgm:prSet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Engaging community leaders and stakeholders is crucial for the success of smoking cessation programs.</a:t>
          </a:r>
        </a:p>
        <a:p>
          <a:r>
            <a:rPr lang="en-US" sz="2000" dirty="0">
              <a:latin typeface="Arial Narrow" panose="020B0606020202030204" pitchFamily="34" charset="0"/>
            </a:rPr>
            <a:t> </a:t>
          </a:r>
        </a:p>
      </dgm:t>
    </dgm:pt>
    <dgm:pt modelId="{B6332D72-67C4-416F-BFD5-65B411639005}" type="parTrans" cxnId="{F2414DE9-9470-4674-85C1-C59B351C40C6}">
      <dgm:prSet/>
      <dgm:spPr/>
      <dgm:t>
        <a:bodyPr/>
        <a:lstStyle/>
        <a:p>
          <a:endParaRPr lang="en-US"/>
        </a:p>
      </dgm:t>
    </dgm:pt>
    <dgm:pt modelId="{E9F3CBA9-814F-48F8-82FD-475FCAFCE7B3}" type="sibTrans" cxnId="{F2414DE9-9470-4674-85C1-C59B351C40C6}">
      <dgm:prSet/>
      <dgm:spPr/>
      <dgm:t>
        <a:bodyPr/>
        <a:lstStyle/>
        <a:p>
          <a:endParaRPr lang="en-US"/>
        </a:p>
      </dgm:t>
    </dgm:pt>
    <dgm:pt modelId="{CB0A91E0-02F6-4B79-B71C-AA61B02B4D46}">
      <dgm:prSet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Community-based approaches can enhance the relevance and acceptance of the interventions.</a:t>
          </a:r>
        </a:p>
      </dgm:t>
    </dgm:pt>
    <dgm:pt modelId="{DE0C16CA-AAD6-4D30-BB80-6087FF0F80A0}" type="parTrans" cxnId="{92E087CD-B12C-428B-BFE3-E4B5B766B7C4}">
      <dgm:prSet/>
      <dgm:spPr/>
      <dgm:t>
        <a:bodyPr/>
        <a:lstStyle/>
        <a:p>
          <a:endParaRPr lang="en-US"/>
        </a:p>
      </dgm:t>
    </dgm:pt>
    <dgm:pt modelId="{24B34640-60AF-4297-81DB-3F1F4EB3FAF2}" type="sibTrans" cxnId="{92E087CD-B12C-428B-BFE3-E4B5B766B7C4}">
      <dgm:prSet/>
      <dgm:spPr/>
      <dgm:t>
        <a:bodyPr/>
        <a:lstStyle/>
        <a:p>
          <a:endParaRPr lang="en-US"/>
        </a:p>
      </dgm:t>
    </dgm:pt>
    <dgm:pt modelId="{9D9C23C7-C947-4A3D-BFD3-92E21BF1ADAB}">
      <dgm:prSet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Customizing messages to resonate with specific cultural values and addressing socioeconomic barriers to accessing cessation resources.</a:t>
          </a:r>
        </a:p>
      </dgm:t>
    </dgm:pt>
    <dgm:pt modelId="{6236C989-11B8-4E22-8A85-3A24281AD805}" type="parTrans" cxnId="{03EBDF50-D109-416E-9A1E-8CE4620D44FC}">
      <dgm:prSet/>
      <dgm:spPr/>
      <dgm:t>
        <a:bodyPr/>
        <a:lstStyle/>
        <a:p>
          <a:endParaRPr lang="en-US"/>
        </a:p>
      </dgm:t>
    </dgm:pt>
    <dgm:pt modelId="{60256659-78B5-4C2C-9854-96A9B0618B17}" type="sibTrans" cxnId="{03EBDF50-D109-416E-9A1E-8CE4620D44FC}">
      <dgm:prSet/>
      <dgm:spPr/>
      <dgm:t>
        <a:bodyPr/>
        <a:lstStyle/>
        <a:p>
          <a:endParaRPr lang="en-US"/>
        </a:p>
      </dgm:t>
    </dgm:pt>
    <dgm:pt modelId="{789D7CAD-D7E4-48FB-91BA-3EACDBA968B9}" type="pres">
      <dgm:prSet presAssocID="{F8A0B55B-5619-4225-96E1-76EF3AC30F4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30477DA-23B5-493C-99A9-D612DE826EDA}" type="pres">
      <dgm:prSet presAssocID="{9B20546B-7F0B-416C-8B09-6DE091B65395}" presName="root" presStyleCnt="0"/>
      <dgm:spPr/>
    </dgm:pt>
    <dgm:pt modelId="{2FE063AE-161D-4F2E-855B-924D389A963E}" type="pres">
      <dgm:prSet presAssocID="{9B20546B-7F0B-416C-8B09-6DE091B65395}" presName="rootComposite" presStyleCnt="0"/>
      <dgm:spPr/>
    </dgm:pt>
    <dgm:pt modelId="{CBCB73D8-804C-4594-B680-8F039B13AB03}" type="pres">
      <dgm:prSet presAssocID="{9B20546B-7F0B-416C-8B09-6DE091B65395}" presName="rootText" presStyleLbl="node1" presStyleIdx="0" presStyleCnt="2" custScaleX="110467" custScaleY="33632" custLinFactNeighborX="-27" custLinFactNeighborY="-18755"/>
      <dgm:spPr/>
    </dgm:pt>
    <dgm:pt modelId="{59058116-C4E4-43C8-9939-BB1050246CAE}" type="pres">
      <dgm:prSet presAssocID="{9B20546B-7F0B-416C-8B09-6DE091B65395}" presName="rootConnector" presStyleLbl="node1" presStyleIdx="0" presStyleCnt="2"/>
      <dgm:spPr/>
    </dgm:pt>
    <dgm:pt modelId="{1BE868B0-C63B-4D3F-BCA4-D723FF30D96F}" type="pres">
      <dgm:prSet presAssocID="{9B20546B-7F0B-416C-8B09-6DE091B65395}" presName="childShape" presStyleCnt="0"/>
      <dgm:spPr/>
    </dgm:pt>
    <dgm:pt modelId="{E031577D-7027-435B-A531-028D2BC4198B}" type="pres">
      <dgm:prSet presAssocID="{AB466F2E-B6A5-48EE-9B2B-5DA56E32B95E}" presName="Name13" presStyleLbl="parChTrans1D2" presStyleIdx="0" presStyleCnt="2"/>
      <dgm:spPr/>
    </dgm:pt>
    <dgm:pt modelId="{1250E978-980D-40FF-9645-243797CAFF8A}" type="pres">
      <dgm:prSet presAssocID="{F236318F-8347-4FED-9E14-C7C599310AE9}" presName="childText" presStyleLbl="bgAcc1" presStyleIdx="0" presStyleCnt="2" custScaleX="112202" custScaleY="131557">
        <dgm:presLayoutVars>
          <dgm:bulletEnabled val="1"/>
        </dgm:presLayoutVars>
      </dgm:prSet>
      <dgm:spPr/>
    </dgm:pt>
    <dgm:pt modelId="{27613EDC-5A75-4250-8020-22F824244BEB}" type="pres">
      <dgm:prSet presAssocID="{48C05A23-73D1-4286-9B7D-260A19144ADB}" presName="root" presStyleCnt="0"/>
      <dgm:spPr/>
    </dgm:pt>
    <dgm:pt modelId="{1749F808-1004-4E7D-86D3-753C6DA53D0D}" type="pres">
      <dgm:prSet presAssocID="{48C05A23-73D1-4286-9B7D-260A19144ADB}" presName="rootComposite" presStyleCnt="0"/>
      <dgm:spPr/>
    </dgm:pt>
    <dgm:pt modelId="{7B5084AC-4BCF-49BC-A622-46D579833F4F}" type="pres">
      <dgm:prSet presAssocID="{48C05A23-73D1-4286-9B7D-260A19144ADB}" presName="rootText" presStyleLbl="node1" presStyleIdx="1" presStyleCnt="2" custScaleY="31748" custLinFactNeighborX="-2345" custLinFactNeighborY="-19536"/>
      <dgm:spPr/>
    </dgm:pt>
    <dgm:pt modelId="{3B65267E-0F66-4EA7-95D7-B2468EF2F788}" type="pres">
      <dgm:prSet presAssocID="{48C05A23-73D1-4286-9B7D-260A19144ADB}" presName="rootConnector" presStyleLbl="node1" presStyleIdx="1" presStyleCnt="2"/>
      <dgm:spPr/>
    </dgm:pt>
    <dgm:pt modelId="{843464FC-2E65-4A72-995A-A8A81004AD48}" type="pres">
      <dgm:prSet presAssocID="{48C05A23-73D1-4286-9B7D-260A19144ADB}" presName="childShape" presStyleCnt="0"/>
      <dgm:spPr/>
    </dgm:pt>
    <dgm:pt modelId="{D91BEFDE-FD0D-436D-B007-B3384F0FEEC4}" type="pres">
      <dgm:prSet presAssocID="{B6332D72-67C4-416F-BFD5-65B411639005}" presName="Name13" presStyleLbl="parChTrans1D2" presStyleIdx="1" presStyleCnt="2"/>
      <dgm:spPr/>
    </dgm:pt>
    <dgm:pt modelId="{AC431474-2A98-4289-A6DE-6D1201846209}" type="pres">
      <dgm:prSet presAssocID="{E1DF4B15-1A92-43F5-AA35-A3FD76557DA3}" presName="childText" presStyleLbl="bgAcc1" presStyleIdx="1" presStyleCnt="2" custScaleY="135825">
        <dgm:presLayoutVars>
          <dgm:bulletEnabled val="1"/>
        </dgm:presLayoutVars>
      </dgm:prSet>
      <dgm:spPr/>
    </dgm:pt>
  </dgm:ptLst>
  <dgm:cxnLst>
    <dgm:cxn modelId="{35EB5000-ACDF-41F0-8CD4-A4513D493197}" type="presOf" srcId="{F8A0B55B-5619-4225-96E1-76EF3AC30F4F}" destId="{789D7CAD-D7E4-48FB-91BA-3EACDBA968B9}" srcOrd="0" destOrd="0" presId="urn:microsoft.com/office/officeart/2005/8/layout/hierarchy3"/>
    <dgm:cxn modelId="{ED0BB000-E9A9-4D9F-AFD7-D0ED3B0A2DE4}" type="presOf" srcId="{9D9C23C7-C947-4A3D-BFD3-92E21BF1ADAB}" destId="{1250E978-980D-40FF-9645-243797CAFF8A}" srcOrd="0" destOrd="2" presId="urn:microsoft.com/office/officeart/2005/8/layout/hierarchy3"/>
    <dgm:cxn modelId="{3101B50E-8D54-4155-BF37-B58055DF169B}" srcId="{F236318F-8347-4FED-9E14-C7C599310AE9}" destId="{217623A0-1779-4EB1-84E7-46C2F4EAF0E6}" srcOrd="0" destOrd="0" parTransId="{0D4C0E32-3252-49EB-869F-380A534B04AE}" sibTransId="{4CB0535B-C039-4DB2-B108-31476BA21CED}"/>
    <dgm:cxn modelId="{6AB7F836-EEB6-4EC9-975D-11D39361034F}" type="presOf" srcId="{B6332D72-67C4-416F-BFD5-65B411639005}" destId="{D91BEFDE-FD0D-436D-B007-B3384F0FEEC4}" srcOrd="0" destOrd="0" presId="urn:microsoft.com/office/officeart/2005/8/layout/hierarchy3"/>
    <dgm:cxn modelId="{81C17F39-528B-433D-9E57-CF73537E8FA9}" type="presOf" srcId="{9B20546B-7F0B-416C-8B09-6DE091B65395}" destId="{59058116-C4E4-43C8-9939-BB1050246CAE}" srcOrd="1" destOrd="0" presId="urn:microsoft.com/office/officeart/2005/8/layout/hierarchy3"/>
    <dgm:cxn modelId="{03EBDF50-D109-416E-9A1E-8CE4620D44FC}" srcId="{F236318F-8347-4FED-9E14-C7C599310AE9}" destId="{9D9C23C7-C947-4A3D-BFD3-92E21BF1ADAB}" srcOrd="1" destOrd="0" parTransId="{6236C989-11B8-4E22-8A85-3A24281AD805}" sibTransId="{60256659-78B5-4C2C-9854-96A9B0618B17}"/>
    <dgm:cxn modelId="{E3A1515A-9655-4179-933B-22837E0281B6}" srcId="{F8A0B55B-5619-4225-96E1-76EF3AC30F4F}" destId="{48C05A23-73D1-4286-9B7D-260A19144ADB}" srcOrd="1" destOrd="0" parTransId="{BE623D9C-5B24-4F72-8F94-79332E6FF038}" sibTransId="{56D4B371-325C-4AA4-B8B6-6AA62E3A5709}"/>
    <dgm:cxn modelId="{F671BF8C-6506-4F88-9A7B-21056A95B500}" type="presOf" srcId="{48C05A23-73D1-4286-9B7D-260A19144ADB}" destId="{7B5084AC-4BCF-49BC-A622-46D579833F4F}" srcOrd="0" destOrd="0" presId="urn:microsoft.com/office/officeart/2005/8/layout/hierarchy3"/>
    <dgm:cxn modelId="{174A85B3-303D-40EF-9FBB-3BC490EBF995}" srcId="{9B20546B-7F0B-416C-8B09-6DE091B65395}" destId="{F236318F-8347-4FED-9E14-C7C599310AE9}" srcOrd="0" destOrd="0" parTransId="{AB466F2E-B6A5-48EE-9B2B-5DA56E32B95E}" sibTransId="{7BDB4A0A-2D0A-498F-A478-A6CB026AA2D9}"/>
    <dgm:cxn modelId="{5729A8B7-1DB1-40D9-BD5E-6C6B1190C525}" type="presOf" srcId="{CB0A91E0-02F6-4B79-B71C-AA61B02B4D46}" destId="{AC431474-2A98-4289-A6DE-6D1201846209}" srcOrd="0" destOrd="1" presId="urn:microsoft.com/office/officeart/2005/8/layout/hierarchy3"/>
    <dgm:cxn modelId="{1824C6BD-D641-40D4-B809-F77103CD4E3F}" type="presOf" srcId="{9B20546B-7F0B-416C-8B09-6DE091B65395}" destId="{CBCB73D8-804C-4594-B680-8F039B13AB03}" srcOrd="0" destOrd="0" presId="urn:microsoft.com/office/officeart/2005/8/layout/hierarchy3"/>
    <dgm:cxn modelId="{3C1163C6-44AD-4F1B-8061-A925EC93CAEA}" type="presOf" srcId="{F236318F-8347-4FED-9E14-C7C599310AE9}" destId="{1250E978-980D-40FF-9645-243797CAFF8A}" srcOrd="0" destOrd="0" presId="urn:microsoft.com/office/officeart/2005/8/layout/hierarchy3"/>
    <dgm:cxn modelId="{92E087CD-B12C-428B-BFE3-E4B5B766B7C4}" srcId="{E1DF4B15-1A92-43F5-AA35-A3FD76557DA3}" destId="{CB0A91E0-02F6-4B79-B71C-AA61B02B4D46}" srcOrd="0" destOrd="0" parTransId="{DE0C16CA-AAD6-4D30-BB80-6087FF0F80A0}" sibTransId="{24B34640-60AF-4297-81DB-3F1F4EB3FAF2}"/>
    <dgm:cxn modelId="{853EFFD1-EC95-4B6D-861B-59A1352F5C5F}" type="presOf" srcId="{E1DF4B15-1A92-43F5-AA35-A3FD76557DA3}" destId="{AC431474-2A98-4289-A6DE-6D1201846209}" srcOrd="0" destOrd="0" presId="urn:microsoft.com/office/officeart/2005/8/layout/hierarchy3"/>
    <dgm:cxn modelId="{050080DE-431E-43D5-AB63-FB1FFD2954AE}" type="presOf" srcId="{48C05A23-73D1-4286-9B7D-260A19144ADB}" destId="{3B65267E-0F66-4EA7-95D7-B2468EF2F788}" srcOrd="1" destOrd="0" presId="urn:microsoft.com/office/officeart/2005/8/layout/hierarchy3"/>
    <dgm:cxn modelId="{F2414DE9-9470-4674-85C1-C59B351C40C6}" srcId="{48C05A23-73D1-4286-9B7D-260A19144ADB}" destId="{E1DF4B15-1A92-43F5-AA35-A3FD76557DA3}" srcOrd="0" destOrd="0" parTransId="{B6332D72-67C4-416F-BFD5-65B411639005}" sibTransId="{E9F3CBA9-814F-48F8-82FD-475FCAFCE7B3}"/>
    <dgm:cxn modelId="{48D14DEA-6A6D-43B3-94F3-F93CBE30467F}" type="presOf" srcId="{217623A0-1779-4EB1-84E7-46C2F4EAF0E6}" destId="{1250E978-980D-40FF-9645-243797CAFF8A}" srcOrd="0" destOrd="1" presId="urn:microsoft.com/office/officeart/2005/8/layout/hierarchy3"/>
    <dgm:cxn modelId="{481DF5F4-5483-4381-BB04-7AAE88EEA17B}" srcId="{F8A0B55B-5619-4225-96E1-76EF3AC30F4F}" destId="{9B20546B-7F0B-416C-8B09-6DE091B65395}" srcOrd="0" destOrd="0" parTransId="{C655804C-26EF-4BB9-8668-3B12D1B41C5E}" sibTransId="{407FC609-CE52-4ACA-9023-11F8D36440A3}"/>
    <dgm:cxn modelId="{15E3DBF5-1024-421A-A98C-F9A831B2EE19}" type="presOf" srcId="{AB466F2E-B6A5-48EE-9B2B-5DA56E32B95E}" destId="{E031577D-7027-435B-A531-028D2BC4198B}" srcOrd="0" destOrd="0" presId="urn:microsoft.com/office/officeart/2005/8/layout/hierarchy3"/>
    <dgm:cxn modelId="{F5C77803-2DE2-4EEA-BE7D-194789659EE4}" type="presParOf" srcId="{789D7CAD-D7E4-48FB-91BA-3EACDBA968B9}" destId="{530477DA-23B5-493C-99A9-D612DE826EDA}" srcOrd="0" destOrd="0" presId="urn:microsoft.com/office/officeart/2005/8/layout/hierarchy3"/>
    <dgm:cxn modelId="{182002A6-5829-45EE-876E-C63D588F3861}" type="presParOf" srcId="{530477DA-23B5-493C-99A9-D612DE826EDA}" destId="{2FE063AE-161D-4F2E-855B-924D389A963E}" srcOrd="0" destOrd="0" presId="urn:microsoft.com/office/officeart/2005/8/layout/hierarchy3"/>
    <dgm:cxn modelId="{A44DCA2D-D0A3-48CF-8438-F75F579D99F9}" type="presParOf" srcId="{2FE063AE-161D-4F2E-855B-924D389A963E}" destId="{CBCB73D8-804C-4594-B680-8F039B13AB03}" srcOrd="0" destOrd="0" presId="urn:microsoft.com/office/officeart/2005/8/layout/hierarchy3"/>
    <dgm:cxn modelId="{A396CAC8-7FBB-4354-90EF-245756C8194A}" type="presParOf" srcId="{2FE063AE-161D-4F2E-855B-924D389A963E}" destId="{59058116-C4E4-43C8-9939-BB1050246CAE}" srcOrd="1" destOrd="0" presId="urn:microsoft.com/office/officeart/2005/8/layout/hierarchy3"/>
    <dgm:cxn modelId="{5C6C0C98-D53A-4848-BB7C-BA744FEB047C}" type="presParOf" srcId="{530477DA-23B5-493C-99A9-D612DE826EDA}" destId="{1BE868B0-C63B-4D3F-BCA4-D723FF30D96F}" srcOrd="1" destOrd="0" presId="urn:microsoft.com/office/officeart/2005/8/layout/hierarchy3"/>
    <dgm:cxn modelId="{6F04698A-EEBF-4ECD-AE2B-4C625A557CA5}" type="presParOf" srcId="{1BE868B0-C63B-4D3F-BCA4-D723FF30D96F}" destId="{E031577D-7027-435B-A531-028D2BC4198B}" srcOrd="0" destOrd="0" presId="urn:microsoft.com/office/officeart/2005/8/layout/hierarchy3"/>
    <dgm:cxn modelId="{A905A909-7C75-4DEA-ABB6-EA5AF4AAE7B4}" type="presParOf" srcId="{1BE868B0-C63B-4D3F-BCA4-D723FF30D96F}" destId="{1250E978-980D-40FF-9645-243797CAFF8A}" srcOrd="1" destOrd="0" presId="urn:microsoft.com/office/officeart/2005/8/layout/hierarchy3"/>
    <dgm:cxn modelId="{267A665D-432E-4E55-8B88-2E9F2095F002}" type="presParOf" srcId="{789D7CAD-D7E4-48FB-91BA-3EACDBA968B9}" destId="{27613EDC-5A75-4250-8020-22F824244BEB}" srcOrd="1" destOrd="0" presId="urn:microsoft.com/office/officeart/2005/8/layout/hierarchy3"/>
    <dgm:cxn modelId="{E86881EC-6156-4958-ABEC-4A57866C82F9}" type="presParOf" srcId="{27613EDC-5A75-4250-8020-22F824244BEB}" destId="{1749F808-1004-4E7D-86D3-753C6DA53D0D}" srcOrd="0" destOrd="0" presId="urn:microsoft.com/office/officeart/2005/8/layout/hierarchy3"/>
    <dgm:cxn modelId="{9C628543-3C8D-47FE-8C1F-1EF98B6A1BAF}" type="presParOf" srcId="{1749F808-1004-4E7D-86D3-753C6DA53D0D}" destId="{7B5084AC-4BCF-49BC-A622-46D579833F4F}" srcOrd="0" destOrd="0" presId="urn:microsoft.com/office/officeart/2005/8/layout/hierarchy3"/>
    <dgm:cxn modelId="{5E050E2B-3479-46D1-9B9A-2280F689FAD7}" type="presParOf" srcId="{1749F808-1004-4E7D-86D3-753C6DA53D0D}" destId="{3B65267E-0F66-4EA7-95D7-B2468EF2F788}" srcOrd="1" destOrd="0" presId="urn:microsoft.com/office/officeart/2005/8/layout/hierarchy3"/>
    <dgm:cxn modelId="{40AA1674-5286-4CE3-ADA8-F0CBFFBB47F8}" type="presParOf" srcId="{27613EDC-5A75-4250-8020-22F824244BEB}" destId="{843464FC-2E65-4A72-995A-A8A81004AD48}" srcOrd="1" destOrd="0" presId="urn:microsoft.com/office/officeart/2005/8/layout/hierarchy3"/>
    <dgm:cxn modelId="{20C07338-BBA4-42C9-874F-2A93AEDB93D0}" type="presParOf" srcId="{843464FC-2E65-4A72-995A-A8A81004AD48}" destId="{D91BEFDE-FD0D-436D-B007-B3384F0FEEC4}" srcOrd="0" destOrd="0" presId="urn:microsoft.com/office/officeart/2005/8/layout/hierarchy3"/>
    <dgm:cxn modelId="{E91538ED-B270-4830-A86F-FAC77DFA3DF3}" type="presParOf" srcId="{843464FC-2E65-4A72-995A-A8A81004AD48}" destId="{AC431474-2A98-4289-A6DE-6D120184620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535BEB-432B-445A-BAA6-EE9621C9C3E1}">
      <dsp:nvSpPr>
        <dsp:cNvPr id="0" name=""/>
        <dsp:cNvSpPr/>
      </dsp:nvSpPr>
      <dsp:spPr>
        <a:xfrm>
          <a:off x="0" y="57275"/>
          <a:ext cx="9720072" cy="702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>
              <a:latin typeface="Arial Narrow" panose="020B0606020202030204" pitchFamily="34" charset="0"/>
            </a:rPr>
            <a:t>Autonomy</a:t>
          </a:r>
          <a:endParaRPr lang="en-US" sz="3000" kern="1200">
            <a:latin typeface="Arial Narrow" panose="020B0606020202030204" pitchFamily="34" charset="0"/>
          </a:endParaRPr>
        </a:p>
      </dsp:txBody>
      <dsp:txXfrm>
        <a:off x="34269" y="91544"/>
        <a:ext cx="9651534" cy="633462"/>
      </dsp:txXfrm>
    </dsp:sp>
    <dsp:sp modelId="{773EA8F5-C4DD-4B54-B3EC-27128993427F}">
      <dsp:nvSpPr>
        <dsp:cNvPr id="0" name=""/>
        <dsp:cNvSpPr/>
      </dsp:nvSpPr>
      <dsp:spPr>
        <a:xfrm>
          <a:off x="0" y="759275"/>
          <a:ext cx="9720072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861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>
              <a:latin typeface="Arial Narrow" panose="020B0606020202030204" pitchFamily="34" charset="0"/>
            </a:rPr>
            <a:t>Respecting a client's right to make their own decisions.</a:t>
          </a:r>
        </a:p>
      </dsp:txBody>
      <dsp:txXfrm>
        <a:off x="0" y="759275"/>
        <a:ext cx="9720072" cy="496800"/>
      </dsp:txXfrm>
    </dsp:sp>
    <dsp:sp modelId="{2FA21752-EEAE-409E-B1CE-F254AC461705}">
      <dsp:nvSpPr>
        <dsp:cNvPr id="0" name=""/>
        <dsp:cNvSpPr/>
      </dsp:nvSpPr>
      <dsp:spPr>
        <a:xfrm>
          <a:off x="0" y="1256075"/>
          <a:ext cx="9720072" cy="702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>
              <a:latin typeface="Arial Narrow" panose="020B0606020202030204" pitchFamily="34" charset="0"/>
            </a:rPr>
            <a:t>Beneficence</a:t>
          </a:r>
          <a:endParaRPr lang="en-US" sz="3000" kern="1200">
            <a:latin typeface="Arial Narrow" panose="020B0606020202030204" pitchFamily="34" charset="0"/>
          </a:endParaRPr>
        </a:p>
      </dsp:txBody>
      <dsp:txXfrm>
        <a:off x="34269" y="1290344"/>
        <a:ext cx="9651534" cy="633462"/>
      </dsp:txXfrm>
    </dsp:sp>
    <dsp:sp modelId="{5078B1F4-8072-472F-9590-644BB93923D2}">
      <dsp:nvSpPr>
        <dsp:cNvPr id="0" name=""/>
        <dsp:cNvSpPr/>
      </dsp:nvSpPr>
      <dsp:spPr>
        <a:xfrm>
          <a:off x="0" y="1958075"/>
          <a:ext cx="9720072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861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>
              <a:latin typeface="Arial Narrow" panose="020B0606020202030204" pitchFamily="34" charset="0"/>
            </a:rPr>
            <a:t>Acting in the best interest of the client.</a:t>
          </a:r>
        </a:p>
      </dsp:txBody>
      <dsp:txXfrm>
        <a:off x="0" y="1958075"/>
        <a:ext cx="9720072" cy="496800"/>
      </dsp:txXfrm>
    </dsp:sp>
    <dsp:sp modelId="{566F3013-57A8-4C8A-91A3-B667DAE497CB}">
      <dsp:nvSpPr>
        <dsp:cNvPr id="0" name=""/>
        <dsp:cNvSpPr/>
      </dsp:nvSpPr>
      <dsp:spPr>
        <a:xfrm>
          <a:off x="0" y="2454875"/>
          <a:ext cx="9720072" cy="702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>
              <a:latin typeface="Arial Narrow" panose="020B0606020202030204" pitchFamily="34" charset="0"/>
            </a:rPr>
            <a:t>Non-Maleficence</a:t>
          </a:r>
          <a:endParaRPr lang="en-US" sz="3000" kern="1200">
            <a:latin typeface="Arial Narrow" panose="020B0606020202030204" pitchFamily="34" charset="0"/>
          </a:endParaRPr>
        </a:p>
      </dsp:txBody>
      <dsp:txXfrm>
        <a:off x="34269" y="2489144"/>
        <a:ext cx="9651534" cy="633462"/>
      </dsp:txXfrm>
    </dsp:sp>
    <dsp:sp modelId="{7C4B2BC1-B231-4950-9A21-9869562CD319}">
      <dsp:nvSpPr>
        <dsp:cNvPr id="0" name=""/>
        <dsp:cNvSpPr/>
      </dsp:nvSpPr>
      <dsp:spPr>
        <a:xfrm>
          <a:off x="0" y="3156875"/>
          <a:ext cx="9720072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861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>
              <a:latin typeface="Arial Narrow" panose="020B0606020202030204" pitchFamily="34" charset="0"/>
            </a:rPr>
            <a:t>Avoiding harm to clients.</a:t>
          </a:r>
        </a:p>
      </dsp:txBody>
      <dsp:txXfrm>
        <a:off x="0" y="3156875"/>
        <a:ext cx="9720072" cy="496800"/>
      </dsp:txXfrm>
    </dsp:sp>
    <dsp:sp modelId="{3A0D1D06-0308-45A4-96D6-D362CDDF80FB}">
      <dsp:nvSpPr>
        <dsp:cNvPr id="0" name=""/>
        <dsp:cNvSpPr/>
      </dsp:nvSpPr>
      <dsp:spPr>
        <a:xfrm>
          <a:off x="0" y="3653675"/>
          <a:ext cx="9720072" cy="7020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>
              <a:latin typeface="Arial Narrow" panose="020B0606020202030204" pitchFamily="34" charset="0"/>
            </a:rPr>
            <a:t>Justice</a:t>
          </a:r>
          <a:endParaRPr lang="en-US" sz="3000" kern="1200">
            <a:latin typeface="Arial Narrow" panose="020B0606020202030204" pitchFamily="34" charset="0"/>
          </a:endParaRPr>
        </a:p>
      </dsp:txBody>
      <dsp:txXfrm>
        <a:off x="34269" y="3687944"/>
        <a:ext cx="9651534" cy="633462"/>
      </dsp:txXfrm>
    </dsp:sp>
    <dsp:sp modelId="{0137092B-C1AC-402C-B589-8C1BE0D063DB}">
      <dsp:nvSpPr>
        <dsp:cNvPr id="0" name=""/>
        <dsp:cNvSpPr/>
      </dsp:nvSpPr>
      <dsp:spPr>
        <a:xfrm>
          <a:off x="0" y="4355675"/>
          <a:ext cx="9720072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8612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>
              <a:latin typeface="Arial Narrow" panose="020B0606020202030204" pitchFamily="34" charset="0"/>
            </a:rPr>
            <a:t>Ensuring fairness and equity in treatment.</a:t>
          </a:r>
        </a:p>
      </dsp:txBody>
      <dsp:txXfrm>
        <a:off x="0" y="4355675"/>
        <a:ext cx="9720072" cy="4968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C21DD8-6E21-4027-9F4F-EE5EF9F14CF3}">
      <dsp:nvSpPr>
        <dsp:cNvPr id="0" name=""/>
        <dsp:cNvSpPr/>
      </dsp:nvSpPr>
      <dsp:spPr>
        <a:xfrm rot="5400000">
          <a:off x="6278046" y="-2274235"/>
          <a:ext cx="1745123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>
              <a:latin typeface="Arial Narrow" panose="020B0606020202030204" pitchFamily="34" charset="0"/>
            </a:rPr>
            <a:t>Educate patients about the health risks of tobacco use and the benefits of quitting. 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>
              <a:latin typeface="Arial Narrow" panose="020B0606020202030204" pitchFamily="34" charset="0"/>
            </a:rPr>
            <a:t>Provide counseling, support, and resources to help individuals make informed decisions.</a:t>
          </a:r>
        </a:p>
      </dsp:txBody>
      <dsp:txXfrm rot="-5400000">
        <a:off x="3785616" y="303385"/>
        <a:ext cx="6644794" cy="1574743"/>
      </dsp:txXfrm>
    </dsp:sp>
    <dsp:sp modelId="{52AA7C9A-2250-42F6-94D2-B6CC4A9E79AF}">
      <dsp:nvSpPr>
        <dsp:cNvPr id="0" name=""/>
        <dsp:cNvSpPr/>
      </dsp:nvSpPr>
      <dsp:spPr>
        <a:xfrm>
          <a:off x="0" y="54"/>
          <a:ext cx="3785616" cy="21814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>
              <a:latin typeface="Arial Narrow" panose="020B0606020202030204" pitchFamily="34" charset="0"/>
            </a:rPr>
            <a:t>Educating and counseling</a:t>
          </a:r>
          <a:endParaRPr lang="en-US" sz="4000" kern="1200">
            <a:latin typeface="Arial Narrow" panose="020B0606020202030204" pitchFamily="34" charset="0"/>
          </a:endParaRPr>
        </a:p>
      </dsp:txBody>
      <dsp:txXfrm>
        <a:off x="106487" y="106541"/>
        <a:ext cx="3572642" cy="1968430"/>
      </dsp:txXfrm>
    </dsp:sp>
    <dsp:sp modelId="{3629CBCD-6508-4821-9EE0-5BD9421B1A93}">
      <dsp:nvSpPr>
        <dsp:cNvPr id="0" name=""/>
        <dsp:cNvSpPr/>
      </dsp:nvSpPr>
      <dsp:spPr>
        <a:xfrm rot="5400000">
          <a:off x="6278046" y="16239"/>
          <a:ext cx="1745123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>
              <a:latin typeface="Arial Narrow" panose="020B0606020202030204" pitchFamily="34" charset="0"/>
            </a:rPr>
            <a:t>Advocate for stronger tobacco control policies and support their implementation. 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>
              <a:latin typeface="Arial Narrow" panose="020B0606020202030204" pitchFamily="34" charset="0"/>
            </a:rPr>
            <a:t>Work with community leaders to promote smoke-free environments and access to cessation resources.</a:t>
          </a:r>
        </a:p>
      </dsp:txBody>
      <dsp:txXfrm rot="-5400000">
        <a:off x="3785616" y="2593859"/>
        <a:ext cx="6644794" cy="1574743"/>
      </dsp:txXfrm>
    </dsp:sp>
    <dsp:sp modelId="{24B2E129-150A-433D-A5F2-22ACE24BF37E}">
      <dsp:nvSpPr>
        <dsp:cNvPr id="0" name=""/>
        <dsp:cNvSpPr/>
      </dsp:nvSpPr>
      <dsp:spPr>
        <a:xfrm>
          <a:off x="0" y="2290529"/>
          <a:ext cx="3785616" cy="21814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>
              <a:latin typeface="Arial Narrow" panose="020B0606020202030204" pitchFamily="34" charset="0"/>
            </a:rPr>
            <a:t>Advocacy and policy implementation</a:t>
          </a:r>
          <a:endParaRPr lang="en-US" sz="4000" kern="1200">
            <a:latin typeface="Arial Narrow" panose="020B0606020202030204" pitchFamily="34" charset="0"/>
          </a:endParaRPr>
        </a:p>
      </dsp:txBody>
      <dsp:txXfrm>
        <a:off x="106487" y="2397016"/>
        <a:ext cx="3572642" cy="196843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D638A8-9FA5-4FF9-960B-5028679D280F}">
      <dsp:nvSpPr>
        <dsp:cNvPr id="0" name=""/>
        <dsp:cNvSpPr/>
      </dsp:nvSpPr>
      <dsp:spPr>
        <a:xfrm rot="5400000">
          <a:off x="6301587" y="-2303662"/>
          <a:ext cx="169804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Arial Narrow" panose="020B0606020202030204" pitchFamily="34" charset="0"/>
            </a:rPr>
            <a:t>Engage with the community to raise awareness about tobacco harm reduction. 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latin typeface="Arial Narrow" panose="020B0606020202030204" pitchFamily="34" charset="0"/>
            </a:rPr>
            <a:t>Organizing workshops, distributing educational materials, and leveraging local media to spread the message.</a:t>
          </a:r>
        </a:p>
      </dsp:txBody>
      <dsp:txXfrm rot="-5400000">
        <a:off x="3785616" y="295201"/>
        <a:ext cx="6647092" cy="1532257"/>
      </dsp:txXfrm>
    </dsp:sp>
    <dsp:sp modelId="{16B83DFA-90D5-45BD-818A-696087174BDF}">
      <dsp:nvSpPr>
        <dsp:cNvPr id="0" name=""/>
        <dsp:cNvSpPr/>
      </dsp:nvSpPr>
      <dsp:spPr>
        <a:xfrm>
          <a:off x="0" y="53"/>
          <a:ext cx="3785616" cy="212255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99060" rIns="198120" bIns="9906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b="1" kern="1200" dirty="0">
              <a:latin typeface="Arial Narrow" panose="020B0606020202030204" pitchFamily="34" charset="0"/>
            </a:rPr>
            <a:t>Community outreach</a:t>
          </a:r>
          <a:endParaRPr lang="en-US" sz="5200" kern="1200" dirty="0">
            <a:latin typeface="Arial Narrow" panose="020B0606020202030204" pitchFamily="34" charset="0"/>
          </a:endParaRPr>
        </a:p>
      </dsp:txBody>
      <dsp:txXfrm>
        <a:off x="103614" y="103667"/>
        <a:ext cx="3578388" cy="1915324"/>
      </dsp:txXfrm>
    </dsp:sp>
    <dsp:sp modelId="{4F75A619-7C65-4FD5-A126-12A85F600E79}">
      <dsp:nvSpPr>
        <dsp:cNvPr id="0" name=""/>
        <dsp:cNvSpPr/>
      </dsp:nvSpPr>
      <dsp:spPr>
        <a:xfrm rot="5400000">
          <a:off x="6301587" y="-74983"/>
          <a:ext cx="169804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Arial Narrow" panose="020B0606020202030204" pitchFamily="34" charset="0"/>
            </a:rPr>
            <a:t>Offer continuous support to individuals attempting to quit smoking. 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Arial Narrow" panose="020B0606020202030204" pitchFamily="34" charset="0"/>
            </a:rPr>
            <a:t>Providing referrals to cessation programs, monitoring progress, and addressing any challenges faced during the quitting process.</a:t>
          </a:r>
        </a:p>
      </dsp:txBody>
      <dsp:txXfrm rot="-5400000">
        <a:off x="3785616" y="2523880"/>
        <a:ext cx="6647092" cy="1532257"/>
      </dsp:txXfrm>
    </dsp:sp>
    <dsp:sp modelId="{93F796EE-36D0-408C-8C0A-C69E8F22697B}">
      <dsp:nvSpPr>
        <dsp:cNvPr id="0" name=""/>
        <dsp:cNvSpPr/>
      </dsp:nvSpPr>
      <dsp:spPr>
        <a:xfrm>
          <a:off x="0" y="2228732"/>
          <a:ext cx="3785616" cy="212255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99060" rIns="198120" bIns="9906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b="1" kern="1200">
              <a:latin typeface="Arial Narrow" panose="020B0606020202030204" pitchFamily="34" charset="0"/>
            </a:rPr>
            <a:t>Providing support</a:t>
          </a:r>
          <a:endParaRPr lang="en-US" sz="5200" kern="1200">
            <a:latin typeface="Arial Narrow" panose="020B0606020202030204" pitchFamily="34" charset="0"/>
          </a:endParaRPr>
        </a:p>
      </dsp:txBody>
      <dsp:txXfrm>
        <a:off x="103614" y="2332346"/>
        <a:ext cx="3578388" cy="19153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9CC2A-A10A-4817-B445-51504CA576D3}">
      <dsp:nvSpPr>
        <dsp:cNvPr id="0" name=""/>
        <dsp:cNvSpPr/>
      </dsp:nvSpPr>
      <dsp:spPr>
        <a:xfrm>
          <a:off x="0" y="0"/>
          <a:ext cx="10653007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latin typeface="Arial Narrow" panose="020B0606020202030204" pitchFamily="34" charset="0"/>
            </a:rPr>
            <a:t>Fair access to treatment options for all, regardless of background.</a:t>
          </a:r>
        </a:p>
      </dsp:txBody>
      <dsp:txXfrm>
        <a:off x="37696" y="37696"/>
        <a:ext cx="10577615" cy="696808"/>
      </dsp:txXfrm>
    </dsp:sp>
    <dsp:sp modelId="{3CFFEED9-7AB4-43D8-B2A1-6E53BE467058}">
      <dsp:nvSpPr>
        <dsp:cNvPr id="0" name=""/>
        <dsp:cNvSpPr/>
      </dsp:nvSpPr>
      <dsp:spPr>
        <a:xfrm>
          <a:off x="0" y="894241"/>
          <a:ext cx="10653007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>
              <a:latin typeface="Arial Narrow" panose="020B0606020202030204" pitchFamily="34" charset="0"/>
            </a:rPr>
            <a:t>Addressing disparities in tobacco use among different populations.</a:t>
          </a:r>
        </a:p>
      </dsp:txBody>
      <dsp:txXfrm>
        <a:off x="37696" y="931937"/>
        <a:ext cx="10577615" cy="696808"/>
      </dsp:txXfrm>
    </dsp:sp>
    <dsp:sp modelId="{DBDCEA19-E21F-4990-8F87-220C01164CCC}">
      <dsp:nvSpPr>
        <dsp:cNvPr id="0" name=""/>
        <dsp:cNvSpPr/>
      </dsp:nvSpPr>
      <dsp:spPr>
        <a:xfrm>
          <a:off x="0" y="1666442"/>
          <a:ext cx="10653007" cy="853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233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600" kern="1200" dirty="0">
            <a:latin typeface="Arial Narrow" panose="020B0606020202030204" pitchFamily="34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b="1" i="1" kern="1200" dirty="0">
              <a:latin typeface="Arial Narrow" panose="020B0606020202030204" pitchFamily="34" charset="0"/>
            </a:rPr>
            <a:t>Example</a:t>
          </a:r>
          <a:endParaRPr lang="en-US" sz="2600" kern="1200" dirty="0">
            <a:latin typeface="Arial Narrow" panose="020B0606020202030204" pitchFamily="34" charset="0"/>
          </a:endParaRPr>
        </a:p>
      </dsp:txBody>
      <dsp:txXfrm>
        <a:off x="0" y="1666442"/>
        <a:ext cx="10653007" cy="853875"/>
      </dsp:txXfrm>
    </dsp:sp>
    <dsp:sp modelId="{DA94C641-9202-4279-B5B2-523FA0DC2B20}">
      <dsp:nvSpPr>
        <dsp:cNvPr id="0" name=""/>
        <dsp:cNvSpPr/>
      </dsp:nvSpPr>
      <dsp:spPr>
        <a:xfrm>
          <a:off x="0" y="2520317"/>
          <a:ext cx="10653007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latin typeface="Arial Narrow" panose="020B0606020202030204" pitchFamily="34" charset="0"/>
            </a:rPr>
            <a:t>Ensuring services are accessible to marginalized communities.</a:t>
          </a:r>
        </a:p>
      </dsp:txBody>
      <dsp:txXfrm>
        <a:off x="37696" y="2558013"/>
        <a:ext cx="10577615" cy="6968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C8B07-015B-4460-B418-346D60D7D6F8}">
      <dsp:nvSpPr>
        <dsp:cNvPr id="0" name=""/>
        <dsp:cNvSpPr/>
      </dsp:nvSpPr>
      <dsp:spPr>
        <a:xfrm>
          <a:off x="0" y="422684"/>
          <a:ext cx="1021171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CB93FA-CBFB-44C3-928D-73F3E895150E}">
      <dsp:nvSpPr>
        <dsp:cNvPr id="0" name=""/>
        <dsp:cNvSpPr/>
      </dsp:nvSpPr>
      <dsp:spPr>
        <a:xfrm>
          <a:off x="510585" y="24164"/>
          <a:ext cx="9358999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185" tIns="0" rIns="270185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Arial Narrow" panose="020B0606020202030204" pitchFamily="34" charset="0"/>
            </a:rPr>
            <a:t>Addressing conflicts between public health goals and individual autonomy.</a:t>
          </a:r>
        </a:p>
      </dsp:txBody>
      <dsp:txXfrm>
        <a:off x="549493" y="63072"/>
        <a:ext cx="9281183" cy="719224"/>
      </dsp:txXfrm>
    </dsp:sp>
    <dsp:sp modelId="{7EE95A3E-A15C-4F89-8004-094024533281}">
      <dsp:nvSpPr>
        <dsp:cNvPr id="0" name=""/>
        <dsp:cNvSpPr/>
      </dsp:nvSpPr>
      <dsp:spPr>
        <a:xfrm>
          <a:off x="0" y="1647404"/>
          <a:ext cx="1021171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352F5-E347-43DF-AC07-4E5E32185A1A}">
      <dsp:nvSpPr>
        <dsp:cNvPr id="0" name=""/>
        <dsp:cNvSpPr/>
      </dsp:nvSpPr>
      <dsp:spPr>
        <a:xfrm>
          <a:off x="510585" y="1248884"/>
          <a:ext cx="9464292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185" tIns="0" rIns="270185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Arial Narrow" panose="020B0606020202030204" pitchFamily="34" charset="0"/>
            </a:rPr>
            <a:t>Navigating coercion vs. encouragement in treatment approaches.</a:t>
          </a:r>
        </a:p>
      </dsp:txBody>
      <dsp:txXfrm>
        <a:off x="549493" y="1287792"/>
        <a:ext cx="9386476" cy="719224"/>
      </dsp:txXfrm>
    </dsp:sp>
    <dsp:sp modelId="{3FCD0675-F635-4460-8B3E-CAD3E01DEB85}">
      <dsp:nvSpPr>
        <dsp:cNvPr id="0" name=""/>
        <dsp:cNvSpPr/>
      </dsp:nvSpPr>
      <dsp:spPr>
        <a:xfrm>
          <a:off x="0" y="2872124"/>
          <a:ext cx="1021171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2024D6-C5D2-43C9-9D19-2342D362906A}">
      <dsp:nvSpPr>
        <dsp:cNvPr id="0" name=""/>
        <dsp:cNvSpPr/>
      </dsp:nvSpPr>
      <dsp:spPr>
        <a:xfrm>
          <a:off x="510585" y="2473604"/>
          <a:ext cx="9385305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185" tIns="0" rIns="270185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Arial Narrow" panose="020B0606020202030204" pitchFamily="34" charset="0"/>
            </a:rPr>
            <a:t>Managing cases where clients are unwilling to quit completely.</a:t>
          </a:r>
        </a:p>
      </dsp:txBody>
      <dsp:txXfrm>
        <a:off x="549493" y="2512512"/>
        <a:ext cx="9307489" cy="7192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95A912-32D9-418C-B231-D051C8C31576}">
      <dsp:nvSpPr>
        <dsp:cNvPr id="0" name=""/>
        <dsp:cNvSpPr/>
      </dsp:nvSpPr>
      <dsp:spPr>
        <a:xfrm>
          <a:off x="0" y="479584"/>
          <a:ext cx="6657975" cy="992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6733" tIns="374904" rIns="51673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Arial Narrow" panose="020B0606020202030204" pitchFamily="34" charset="0"/>
            </a:rPr>
            <a:t>In some indigenous cultures and religion (Rastafarian), tobacco (Mariuana) is used in religious and ceremonial practices.</a:t>
          </a:r>
        </a:p>
      </dsp:txBody>
      <dsp:txXfrm>
        <a:off x="0" y="479584"/>
        <a:ext cx="6657975" cy="992250"/>
      </dsp:txXfrm>
    </dsp:sp>
    <dsp:sp modelId="{E6D9EC33-E5BE-420F-8D8B-ACC1542BB06A}">
      <dsp:nvSpPr>
        <dsp:cNvPr id="0" name=""/>
        <dsp:cNvSpPr/>
      </dsp:nvSpPr>
      <dsp:spPr>
        <a:xfrm>
          <a:off x="332898" y="213904"/>
          <a:ext cx="466058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159" tIns="0" rIns="17615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Arial Narrow" panose="020B0606020202030204" pitchFamily="34" charset="0"/>
            </a:rPr>
            <a:t>Traditional or religious practices</a:t>
          </a:r>
          <a:endParaRPr lang="en-US" sz="1800" kern="1200">
            <a:latin typeface="Arial Narrow" panose="020B0606020202030204" pitchFamily="34" charset="0"/>
          </a:endParaRPr>
        </a:p>
      </dsp:txBody>
      <dsp:txXfrm>
        <a:off x="358837" y="239843"/>
        <a:ext cx="4608704" cy="479482"/>
      </dsp:txXfrm>
    </dsp:sp>
    <dsp:sp modelId="{3D42ED3A-4D31-4002-B219-1C2663E3B5F9}">
      <dsp:nvSpPr>
        <dsp:cNvPr id="0" name=""/>
        <dsp:cNvSpPr/>
      </dsp:nvSpPr>
      <dsp:spPr>
        <a:xfrm>
          <a:off x="0" y="1834714"/>
          <a:ext cx="6657975" cy="992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6733" tIns="374904" rIns="51673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Arial Narrow" panose="020B0606020202030204" pitchFamily="34" charset="0"/>
            </a:rPr>
            <a:t>In certain societies, smoking is seen as a social activity and a symbol of status or maturity.</a:t>
          </a:r>
        </a:p>
      </dsp:txBody>
      <dsp:txXfrm>
        <a:off x="0" y="1834714"/>
        <a:ext cx="6657975" cy="992250"/>
      </dsp:txXfrm>
    </dsp:sp>
    <dsp:sp modelId="{C0BF3730-5248-44C3-B370-C01A2A42BE63}">
      <dsp:nvSpPr>
        <dsp:cNvPr id="0" name=""/>
        <dsp:cNvSpPr/>
      </dsp:nvSpPr>
      <dsp:spPr>
        <a:xfrm>
          <a:off x="332898" y="1569034"/>
          <a:ext cx="466058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159" tIns="0" rIns="17615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Arial Narrow" panose="020B0606020202030204" pitchFamily="34" charset="0"/>
            </a:rPr>
            <a:t>Social acceptance</a:t>
          </a:r>
          <a:endParaRPr lang="en-US" sz="1800" kern="1200">
            <a:latin typeface="Arial Narrow" panose="020B0606020202030204" pitchFamily="34" charset="0"/>
          </a:endParaRPr>
        </a:p>
      </dsp:txBody>
      <dsp:txXfrm>
        <a:off x="358837" y="1594973"/>
        <a:ext cx="4608704" cy="479482"/>
      </dsp:txXfrm>
    </dsp:sp>
    <dsp:sp modelId="{13C96750-71B8-49DC-8F46-7B376F56B4AE}">
      <dsp:nvSpPr>
        <dsp:cNvPr id="0" name=""/>
        <dsp:cNvSpPr/>
      </dsp:nvSpPr>
      <dsp:spPr>
        <a:xfrm>
          <a:off x="0" y="3189845"/>
          <a:ext cx="6657975" cy="1219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6733" tIns="374904" rIns="51673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Arial Narrow" panose="020B0606020202030204" pitchFamily="34" charset="0"/>
            </a:rPr>
            <a:t>Cultural beliefs about gender roles can influence tobacco use, with smoking being more acceptable for men than women in Malawi and similar cultures.</a:t>
          </a:r>
        </a:p>
      </dsp:txBody>
      <dsp:txXfrm>
        <a:off x="0" y="3189845"/>
        <a:ext cx="6657975" cy="1219050"/>
      </dsp:txXfrm>
    </dsp:sp>
    <dsp:sp modelId="{D4B46615-AEF0-408A-A7AE-AED7114F606F}">
      <dsp:nvSpPr>
        <dsp:cNvPr id="0" name=""/>
        <dsp:cNvSpPr/>
      </dsp:nvSpPr>
      <dsp:spPr>
        <a:xfrm>
          <a:off x="332898" y="2924164"/>
          <a:ext cx="466058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159" tIns="0" rIns="17615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Arial Narrow" panose="020B0606020202030204" pitchFamily="34" charset="0"/>
            </a:rPr>
            <a:t>Gender norms</a:t>
          </a:r>
          <a:endParaRPr lang="en-US" sz="1800" kern="1200">
            <a:latin typeface="Arial Narrow" panose="020B0606020202030204" pitchFamily="34" charset="0"/>
          </a:endParaRPr>
        </a:p>
      </dsp:txBody>
      <dsp:txXfrm>
        <a:off x="358837" y="2950103"/>
        <a:ext cx="4608704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35003-8819-45B2-A452-5DD72C964E98}">
      <dsp:nvSpPr>
        <dsp:cNvPr id="0" name=""/>
        <dsp:cNvSpPr/>
      </dsp:nvSpPr>
      <dsp:spPr>
        <a:xfrm>
          <a:off x="0" y="32708"/>
          <a:ext cx="10526415" cy="138030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Narrow" panose="020B0606020202030204" pitchFamily="34" charset="0"/>
            </a:rPr>
            <a:t>Individuals with lower SES are more likely to use tobacco and face greater barriers to quitting.</a:t>
          </a:r>
        </a:p>
      </dsp:txBody>
      <dsp:txXfrm>
        <a:off x="67381" y="100089"/>
        <a:ext cx="10391653" cy="1245545"/>
      </dsp:txXfrm>
    </dsp:sp>
    <dsp:sp modelId="{8CFADC06-7F83-414E-99D5-9E8A328C5AA2}">
      <dsp:nvSpPr>
        <dsp:cNvPr id="0" name=""/>
        <dsp:cNvSpPr/>
      </dsp:nvSpPr>
      <dsp:spPr>
        <a:xfrm>
          <a:off x="0" y="1487896"/>
          <a:ext cx="10526415" cy="1380307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Narrow" panose="020B0606020202030204" pitchFamily="34" charset="0"/>
            </a:rPr>
            <a:t>Higher education levels are associated with lower smoking rates, likely due to greater awareness of the health risks and better access to information and cessation resources.</a:t>
          </a:r>
        </a:p>
      </dsp:txBody>
      <dsp:txXfrm>
        <a:off x="67381" y="1555277"/>
        <a:ext cx="10391653" cy="1245545"/>
      </dsp:txXfrm>
    </dsp:sp>
    <dsp:sp modelId="{3C07C7D5-0C8C-4FCB-89C4-EAE2F3DB4185}">
      <dsp:nvSpPr>
        <dsp:cNvPr id="0" name=""/>
        <dsp:cNvSpPr/>
      </dsp:nvSpPr>
      <dsp:spPr>
        <a:xfrm>
          <a:off x="0" y="2943083"/>
          <a:ext cx="10526415" cy="1380307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Arial Narrow" panose="020B0606020202030204" pitchFamily="34" charset="0"/>
            </a:rPr>
            <a:t>Individuals in lower socioeconomic groups may have less access to these resources, making it harder for them to quit smoking.</a:t>
          </a:r>
        </a:p>
      </dsp:txBody>
      <dsp:txXfrm>
        <a:off x="67381" y="3010464"/>
        <a:ext cx="10391653" cy="12455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A1D53C-2AE9-470F-A9CF-0DAF65A1DD5D}">
      <dsp:nvSpPr>
        <dsp:cNvPr id="0" name=""/>
        <dsp:cNvSpPr/>
      </dsp:nvSpPr>
      <dsp:spPr>
        <a:xfrm>
          <a:off x="0" y="40706"/>
          <a:ext cx="10515600" cy="725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>
              <a:latin typeface="Arial Narrow" panose="020B0606020202030204" pitchFamily="34" charset="0"/>
            </a:rPr>
            <a:t>Income level</a:t>
          </a:r>
          <a:endParaRPr lang="en-US" sz="3100" kern="1200">
            <a:latin typeface="Arial Narrow" panose="020B0606020202030204" pitchFamily="34" charset="0"/>
          </a:endParaRPr>
        </a:p>
      </dsp:txBody>
      <dsp:txXfrm>
        <a:off x="35411" y="76117"/>
        <a:ext cx="10444778" cy="654577"/>
      </dsp:txXfrm>
    </dsp:sp>
    <dsp:sp modelId="{C6B23951-0211-47E8-A1DC-2E7AB708B5CA}">
      <dsp:nvSpPr>
        <dsp:cNvPr id="0" name=""/>
        <dsp:cNvSpPr/>
      </dsp:nvSpPr>
      <dsp:spPr>
        <a:xfrm>
          <a:off x="0" y="766106"/>
          <a:ext cx="10515600" cy="7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>
              <a:latin typeface="Arial Narrow" panose="020B0606020202030204" pitchFamily="34" charset="0"/>
            </a:rPr>
            <a:t>Lower-income individuals may use tobacco as a coping mechanism for stress and economic hardship.</a:t>
          </a:r>
        </a:p>
      </dsp:txBody>
      <dsp:txXfrm>
        <a:off x="0" y="766106"/>
        <a:ext cx="10515600" cy="721912"/>
      </dsp:txXfrm>
    </dsp:sp>
    <dsp:sp modelId="{82A757E2-7BBB-4A7A-8DC5-55A9497C439B}">
      <dsp:nvSpPr>
        <dsp:cNvPr id="0" name=""/>
        <dsp:cNvSpPr/>
      </dsp:nvSpPr>
      <dsp:spPr>
        <a:xfrm>
          <a:off x="0" y="1488018"/>
          <a:ext cx="10515600" cy="725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>
              <a:latin typeface="Arial Narrow" panose="020B0606020202030204" pitchFamily="34" charset="0"/>
            </a:rPr>
            <a:t>Education level</a:t>
          </a:r>
          <a:endParaRPr lang="en-US" sz="3100" kern="1200">
            <a:latin typeface="Arial Narrow" panose="020B0606020202030204" pitchFamily="34" charset="0"/>
          </a:endParaRPr>
        </a:p>
      </dsp:txBody>
      <dsp:txXfrm>
        <a:off x="35411" y="1523429"/>
        <a:ext cx="10444778" cy="654577"/>
      </dsp:txXfrm>
    </dsp:sp>
    <dsp:sp modelId="{0D01927F-DDAD-45AC-B737-B26D335A7D2C}">
      <dsp:nvSpPr>
        <dsp:cNvPr id="0" name=""/>
        <dsp:cNvSpPr/>
      </dsp:nvSpPr>
      <dsp:spPr>
        <a:xfrm>
          <a:off x="0" y="2213418"/>
          <a:ext cx="10515600" cy="1122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latin typeface="Arial Narrow" panose="020B0606020202030204" pitchFamily="34" charset="0"/>
            </a:rPr>
            <a:t>Lower levels of education are associated with higher rates of tobacco use.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>
              <a:latin typeface="Arial Narrow" panose="020B0606020202030204" pitchFamily="34" charset="0"/>
            </a:rPr>
            <a:t>Lack of awareness about the health risks of tobacco and limited access to cessation resources contribute to this disparity.</a:t>
          </a:r>
        </a:p>
      </dsp:txBody>
      <dsp:txXfrm>
        <a:off x="0" y="2213418"/>
        <a:ext cx="10515600" cy="1122975"/>
      </dsp:txXfrm>
    </dsp:sp>
    <dsp:sp modelId="{9763287F-316C-4CE7-A77C-C0DFB56A9C28}">
      <dsp:nvSpPr>
        <dsp:cNvPr id="0" name=""/>
        <dsp:cNvSpPr/>
      </dsp:nvSpPr>
      <dsp:spPr>
        <a:xfrm>
          <a:off x="0" y="3336393"/>
          <a:ext cx="10515600" cy="725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>
              <a:latin typeface="Arial Narrow" panose="020B0606020202030204" pitchFamily="34" charset="0"/>
            </a:rPr>
            <a:t>Occupation</a:t>
          </a:r>
          <a:endParaRPr lang="en-US" sz="3100" kern="1200">
            <a:latin typeface="Arial Narrow" panose="020B0606020202030204" pitchFamily="34" charset="0"/>
          </a:endParaRPr>
        </a:p>
      </dsp:txBody>
      <dsp:txXfrm>
        <a:off x="35411" y="3371804"/>
        <a:ext cx="10444778" cy="654577"/>
      </dsp:txXfrm>
    </dsp:sp>
    <dsp:sp modelId="{8611D3BE-BEA1-4130-9D14-16118E9DD19D}">
      <dsp:nvSpPr>
        <dsp:cNvPr id="0" name=""/>
        <dsp:cNvSpPr/>
      </dsp:nvSpPr>
      <dsp:spPr>
        <a:xfrm>
          <a:off x="0" y="4061794"/>
          <a:ext cx="10515600" cy="7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latin typeface="Arial Narrow" panose="020B0606020202030204" pitchFamily="34" charset="0"/>
            </a:rPr>
            <a:t>Certain occupations, particularly those involving manual labor, have higher rates of tobacco use due to stress and social norms within the workplace.</a:t>
          </a:r>
        </a:p>
      </dsp:txBody>
      <dsp:txXfrm>
        <a:off x="0" y="4061794"/>
        <a:ext cx="10515600" cy="7219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258AE-9B13-4370-81AA-EB6617B391DF}">
      <dsp:nvSpPr>
        <dsp:cNvPr id="0" name=""/>
        <dsp:cNvSpPr/>
      </dsp:nvSpPr>
      <dsp:spPr>
        <a:xfrm>
          <a:off x="0" y="0"/>
          <a:ext cx="3282950" cy="328295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0DA92A-EEDD-4B11-AB28-449AFE813519}">
      <dsp:nvSpPr>
        <dsp:cNvPr id="0" name=""/>
        <dsp:cNvSpPr/>
      </dsp:nvSpPr>
      <dsp:spPr>
        <a:xfrm>
          <a:off x="1641475" y="0"/>
          <a:ext cx="8874125" cy="3282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latin typeface="Arial Narrow" panose="020B0606020202030204" pitchFamily="34" charset="0"/>
            </a:rPr>
            <a:t>Cultural and socioeconomic factors often intersect, creating complex patterns of tobacco use. </a:t>
          </a:r>
          <a:endParaRPr lang="en-US" sz="3300" kern="1200" dirty="0">
            <a:latin typeface="Arial Narrow" panose="020B0606020202030204" pitchFamily="34" charset="0"/>
          </a:endParaRPr>
        </a:p>
      </dsp:txBody>
      <dsp:txXfrm>
        <a:off x="1641475" y="0"/>
        <a:ext cx="8874125" cy="1559401"/>
      </dsp:txXfrm>
    </dsp:sp>
    <dsp:sp modelId="{0028B05F-55D7-4E19-8F68-B1D86F6A32AF}">
      <dsp:nvSpPr>
        <dsp:cNvPr id="0" name=""/>
        <dsp:cNvSpPr/>
      </dsp:nvSpPr>
      <dsp:spPr>
        <a:xfrm>
          <a:off x="861774" y="1559401"/>
          <a:ext cx="1559401" cy="155940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5A9EE0-1D34-4FDF-B00B-DD3EEA861ACB}">
      <dsp:nvSpPr>
        <dsp:cNvPr id="0" name=""/>
        <dsp:cNvSpPr/>
      </dsp:nvSpPr>
      <dsp:spPr>
        <a:xfrm>
          <a:off x="1641475" y="1559401"/>
          <a:ext cx="8874125" cy="15594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latin typeface="Arial Narrow" panose="020B0606020202030204" pitchFamily="34" charset="0"/>
            </a:rPr>
            <a:t>Understanding this intersection is crucial for developing comprehensive tobacco control strategies.</a:t>
          </a:r>
          <a:endParaRPr lang="en-US" sz="3300" kern="1200" dirty="0">
            <a:latin typeface="Arial Narrow" panose="020B0606020202030204" pitchFamily="34" charset="0"/>
          </a:endParaRPr>
        </a:p>
      </dsp:txBody>
      <dsp:txXfrm>
        <a:off x="1641475" y="1559401"/>
        <a:ext cx="8874125" cy="15594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4B6ED5-1AFA-4683-A1F8-3053F27E3167}">
      <dsp:nvSpPr>
        <dsp:cNvPr id="0" name=""/>
        <dsp:cNvSpPr/>
      </dsp:nvSpPr>
      <dsp:spPr>
        <a:xfrm>
          <a:off x="0" y="136444"/>
          <a:ext cx="10515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latin typeface="Arial Narrow" panose="020B0606020202030204" pitchFamily="34" charset="0"/>
            </a:rPr>
            <a:t>Rural vs. Urban</a:t>
          </a:r>
          <a:endParaRPr lang="en-US" sz="3300" kern="1200" dirty="0">
            <a:latin typeface="Arial Narrow" panose="020B0606020202030204" pitchFamily="34" charset="0"/>
          </a:endParaRPr>
        </a:p>
      </dsp:txBody>
      <dsp:txXfrm>
        <a:off x="37696" y="174140"/>
        <a:ext cx="10440208" cy="696808"/>
      </dsp:txXfrm>
    </dsp:sp>
    <dsp:sp modelId="{271720EB-628C-4DFC-B38F-5F7F68BFC137}">
      <dsp:nvSpPr>
        <dsp:cNvPr id="0" name=""/>
        <dsp:cNvSpPr/>
      </dsp:nvSpPr>
      <dsp:spPr>
        <a:xfrm>
          <a:off x="0" y="1017238"/>
          <a:ext cx="10515600" cy="194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>
              <a:latin typeface="Arial Narrow" panose="020B0606020202030204" pitchFamily="34" charset="0"/>
            </a:rPr>
            <a:t>In rural areas, cultural norms and economic hardship may combine to create high rates of tobacco use.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600" kern="1200" dirty="0">
            <a:latin typeface="Arial Narrow" panose="020B0606020202030204" pitchFamily="34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>
              <a:latin typeface="Arial Narrow" panose="020B0606020202030204" pitchFamily="34" charset="0"/>
            </a:rPr>
            <a:t>In urban areas, socioeconomic disparities and social pressures can influence smoking behaviors.</a:t>
          </a:r>
        </a:p>
      </dsp:txBody>
      <dsp:txXfrm>
        <a:off x="0" y="1017238"/>
        <a:ext cx="10515600" cy="1946835"/>
      </dsp:txXfrm>
    </dsp:sp>
    <dsp:sp modelId="{D0F4337A-515F-4748-8EC0-93F66E6E1FF7}">
      <dsp:nvSpPr>
        <dsp:cNvPr id="0" name=""/>
        <dsp:cNvSpPr/>
      </dsp:nvSpPr>
      <dsp:spPr>
        <a:xfrm>
          <a:off x="0" y="2964073"/>
          <a:ext cx="10515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latin typeface="Arial Narrow" panose="020B0606020202030204" pitchFamily="34" charset="0"/>
            </a:rPr>
            <a:t>Marginalized communities</a:t>
          </a:r>
          <a:endParaRPr lang="en-US" sz="3300" kern="1200" dirty="0">
            <a:latin typeface="Arial Narrow" panose="020B0606020202030204" pitchFamily="34" charset="0"/>
          </a:endParaRPr>
        </a:p>
      </dsp:txBody>
      <dsp:txXfrm>
        <a:off x="37696" y="3001769"/>
        <a:ext cx="10440208" cy="696808"/>
      </dsp:txXfrm>
    </dsp:sp>
    <dsp:sp modelId="{1FAB911E-200B-4764-86FE-1EDF076DCC2F}">
      <dsp:nvSpPr>
        <dsp:cNvPr id="0" name=""/>
        <dsp:cNvSpPr/>
      </dsp:nvSpPr>
      <dsp:spPr>
        <a:xfrm>
          <a:off x="0" y="3736273"/>
          <a:ext cx="10515600" cy="768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>
              <a:latin typeface="Arial Narrow" panose="020B0606020202030204" pitchFamily="34" charset="0"/>
            </a:rPr>
            <a:t>Marginalized communities, such as ethnic minorities and indigenous populations, often face both cultural and socioeconomic barriers to quitting tobacco.</a:t>
          </a:r>
        </a:p>
      </dsp:txBody>
      <dsp:txXfrm>
        <a:off x="0" y="3736273"/>
        <a:ext cx="10515600" cy="7684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B73D8-804C-4594-B680-8F039B13AB03}">
      <dsp:nvSpPr>
        <dsp:cNvPr id="0" name=""/>
        <dsp:cNvSpPr/>
      </dsp:nvSpPr>
      <dsp:spPr>
        <a:xfrm>
          <a:off x="3542" y="0"/>
          <a:ext cx="5143276" cy="7829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latin typeface="Arial Narrow" panose="020B0606020202030204" pitchFamily="34" charset="0"/>
            </a:rPr>
            <a:t>Tailored interventions</a:t>
          </a:r>
          <a:endParaRPr lang="en-US" sz="3600" kern="1200" dirty="0">
            <a:latin typeface="Arial Narrow" panose="020B0606020202030204" pitchFamily="34" charset="0"/>
          </a:endParaRPr>
        </a:p>
      </dsp:txBody>
      <dsp:txXfrm>
        <a:off x="26474" y="22932"/>
        <a:ext cx="5097412" cy="737078"/>
      </dsp:txXfrm>
    </dsp:sp>
    <dsp:sp modelId="{E031577D-7027-435B-A531-028D2BC4198B}">
      <dsp:nvSpPr>
        <dsp:cNvPr id="0" name=""/>
        <dsp:cNvSpPr/>
      </dsp:nvSpPr>
      <dsp:spPr>
        <a:xfrm>
          <a:off x="517870" y="782942"/>
          <a:ext cx="515584" cy="24395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9556"/>
              </a:lnTo>
              <a:lnTo>
                <a:pt x="515584" y="243955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50E978-980D-40FF-9645-243797CAFF8A}">
      <dsp:nvSpPr>
        <dsp:cNvPr id="0" name=""/>
        <dsp:cNvSpPr/>
      </dsp:nvSpPr>
      <dsp:spPr>
        <a:xfrm>
          <a:off x="1033455" y="1691196"/>
          <a:ext cx="4179245" cy="3062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2000" kern="1200" dirty="0">
              <a:latin typeface="Arial Narrow" panose="020B0606020202030204" pitchFamily="34" charset="0"/>
            </a:rPr>
            <a:t>Effective smoking cessation programs should be tailored to consider cultural and socioeconomic factors in Malawi.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>
            <a:latin typeface="Arial Narrow" panose="020B0606020202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 Narrow" panose="020B0606020202030204" pitchFamily="34" charset="0"/>
            </a:rPr>
            <a:t>Customizing messages to resonate with specific cultural values and addressing socioeconomic barriers to accessing cessation resources.</a:t>
          </a:r>
        </a:p>
      </dsp:txBody>
      <dsp:txXfrm>
        <a:off x="1123156" y="1780897"/>
        <a:ext cx="3999843" cy="2883204"/>
      </dsp:txXfrm>
    </dsp:sp>
    <dsp:sp modelId="{7B5084AC-4BCF-49BC-A622-46D579833F4F}">
      <dsp:nvSpPr>
        <dsp:cNvPr id="0" name=""/>
        <dsp:cNvSpPr/>
      </dsp:nvSpPr>
      <dsp:spPr>
        <a:xfrm>
          <a:off x="6202879" y="0"/>
          <a:ext cx="4655939" cy="7390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latin typeface="Arial Narrow" panose="020B0606020202030204" pitchFamily="34" charset="0"/>
            </a:rPr>
            <a:t>Community engagement</a:t>
          </a:r>
          <a:endParaRPr lang="en-US" sz="3600" kern="1200" dirty="0">
            <a:latin typeface="Arial Narrow" panose="020B0606020202030204" pitchFamily="34" charset="0"/>
          </a:endParaRPr>
        </a:p>
      </dsp:txBody>
      <dsp:txXfrm>
        <a:off x="6224526" y="21647"/>
        <a:ext cx="4612645" cy="695789"/>
      </dsp:txXfrm>
    </dsp:sp>
    <dsp:sp modelId="{D91BEFDE-FD0D-436D-B007-B3384F0FEEC4}">
      <dsp:nvSpPr>
        <dsp:cNvPr id="0" name=""/>
        <dsp:cNvSpPr/>
      </dsp:nvSpPr>
      <dsp:spPr>
        <a:xfrm>
          <a:off x="6668473" y="739083"/>
          <a:ext cx="574775" cy="24892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9235"/>
              </a:lnTo>
              <a:lnTo>
                <a:pt x="574775" y="248923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431474-2A98-4289-A6DE-6D1201846209}">
      <dsp:nvSpPr>
        <dsp:cNvPr id="0" name=""/>
        <dsp:cNvSpPr/>
      </dsp:nvSpPr>
      <dsp:spPr>
        <a:xfrm>
          <a:off x="7243248" y="1647337"/>
          <a:ext cx="3724751" cy="31619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Engaging community leaders and stakeholders is crucial for the success of smoking cessation programs.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 Narrow" panose="020B0606020202030204" pitchFamily="34" charset="0"/>
            </a:rPr>
            <a:t>Community-based approaches can enhance the relevance and acceptance of the interventions.</a:t>
          </a:r>
        </a:p>
      </dsp:txBody>
      <dsp:txXfrm>
        <a:off x="7335859" y="1739948"/>
        <a:ext cx="3539529" cy="2976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860EE-AAAF-4606-89FC-4B86DE7FA5D8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A15E5-A26C-47FC-9DB8-D6F0F368D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84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A15E5-A26C-47FC-9DB8-D6F0F368D2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66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Foundation of trust in healthcare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Ethical practices build trust between healthcare providers and patients.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Patients are more likely to engage in cessation programs when they feel respected and supported.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Sensitive nature of addiction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Tobacco dependence is a complex addiction involving physical, psychological, and social factors.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Ethical approaches are essential for addressing the vulnerability of individuals undergoing behavior change.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Respect for autonomy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Ethics guide providers to respect each individual's right to make informed choices about their health.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Ensures that patients are not coerced but are empowered to make decisions based on their values and needs.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Non-judgmental support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Ethical approaches emphasize empathy and understanding, creating a non-judgmental environment.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Reduces stigma and allows patients to openly discuss challenges and relapse risks.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Guidelines for beneficence and Non-maleficence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Ethical practices ensure that interventions aim to benefit the patient without causing harm.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Balances the promotion of health benefits (beneficence) with the avoidance of potential harm (non-maleficence) in cessation strategies.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Fair Access to Care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Ethics help ensure equitable access to cessation support for all patients, regardless of socioeconomic or demographic background.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A15E5-A26C-47FC-9DB8-D6F0F368D2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45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8C2EB-76AE-4EB3-BC5F-BFC911D661B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29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FE4EBB-B53C-B2DC-CA42-CF297EA3E1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" b="872"/>
          <a:stretch>
            <a:fillRect/>
          </a:stretch>
        </p:blipFill>
        <p:spPr>
          <a:xfrm>
            <a:off x="0" y="-27210"/>
            <a:ext cx="12192000" cy="6772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2F971F-976D-2CD6-16AB-492A8937ED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4723"/>
            <a:ext cx="9144000" cy="13952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C372C3-87F7-8918-5D80-3E1F035D69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73154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F5E6-C074-26A9-AA02-B0D637B5A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992587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FC7A28-A683-7AD0-AB1E-AFC277629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9D184-B9D6-1B8B-0339-C5DA19717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712-ABAF-4F88-93CD-ABCA6B605AC8}" type="datetime1">
              <a:rPr lang="en-ZA" smtClean="0"/>
              <a:t>2026/02/18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878CA-D876-60FE-9FC5-8B6BB44F1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5A883-E9B5-7C83-7EB6-AF2FBB4A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3CB28B-F1CA-EC56-338B-C59F2EF3CA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3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7A48C2-BF1C-566B-E7D2-35DA2F96FF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44898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0B4FFA-8C57-20BE-C79C-1F9DCA6C7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2E983-B2B6-2107-1DB8-836E9706C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0A46-CDFB-4D17-AC11-5D80445C95B6}" type="datetime1">
              <a:rPr lang="en-ZA" smtClean="0"/>
              <a:t>2026/02/18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E3DAC-83B9-6AE0-5A72-2B05A8D9B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390F8-3978-9AEF-C891-1CD7884C5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69F25D-8013-2304-D68D-B5BEEA14D2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1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D8195AC-6C3E-3948-3184-2FE4A3E5D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9" y="120677"/>
            <a:ext cx="9681170" cy="112821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7037212-D456-5B96-393A-7B0F44566A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4278" y="1625691"/>
            <a:ext cx="10637611" cy="462874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ZA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923416-49A5-811B-3C96-1995CB324079}"/>
              </a:ext>
            </a:extLst>
          </p:cNvPr>
          <p:cNvSpPr/>
          <p:nvPr userDrawn="1"/>
        </p:nvSpPr>
        <p:spPr>
          <a:xfrm>
            <a:off x="0" y="0"/>
            <a:ext cx="409903" cy="65899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67565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44A56-520B-933B-A26E-66D6DAA3C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217A1-5E95-4CA9-9AEB-F16CE614D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2492-83BA-5757-C7AD-659D7C41A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587D-051D-421F-AA2A-55DD8CFE5FF8}" type="datetime1">
              <a:rPr lang="en-ZA" smtClean="0"/>
              <a:t>2026/02/18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74931-4D05-18AE-DDAB-9A52CC054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B9ED1-2D84-836E-9B9A-1AEFCB6F7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C36F2E-434D-DF1C-051B-69F49AD78C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172" y="1233376"/>
            <a:ext cx="10967655" cy="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2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9EB5A-B211-42C4-E854-9B47635A6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939" y="151179"/>
            <a:ext cx="9886122" cy="83821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38A15-993C-4698-0FF0-84C1FB108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9AC5F5-62A8-230E-314D-A047E1A09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E45D5C-EC1C-7B16-9149-4054585C9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D3636-B810-4B3E-AA17-6B2B4F299D1B}" type="datetime1">
              <a:rPr lang="en-ZA" smtClean="0"/>
              <a:t>2026/02/18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22E58F-1491-31B1-2B11-A18A27E42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E7A3C0-698B-C820-E0EC-3C8170969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FD43C4-03A0-084F-407B-52EFFF44AF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63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26284-74D2-9B00-456F-EBC63BA23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914"/>
            <a:ext cx="10335680" cy="6170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988E3-1539-A194-C3E4-CA341B0B5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9E388B-203B-E850-2DF0-CD3A0C136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9193E-E3B0-FB63-5E8E-4C8F04BE66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FCF93C-152A-993F-0542-5762017375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2372C4-78AB-F9E2-9E42-4C1D8C215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1F8DD-C484-48EF-9093-1020A020727A}" type="datetime1">
              <a:rPr lang="en-ZA" smtClean="0"/>
              <a:t>2026/02/18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6048E6-240B-A1C2-A6C5-D9BA23DB1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59FB37-9096-B2BB-5935-6ABECBE21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5125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25215-26D0-9F1F-A4CF-06CA8AC42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613"/>
            <a:ext cx="10010869" cy="66854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C4244C-B78B-FDE2-8F3B-4BE42C99C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A701-7BE3-432F-B7FE-C6201FC0BA48}" type="datetime1">
              <a:rPr lang="en-ZA" smtClean="0"/>
              <a:t>2026/02/18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899855-5228-FA72-99DB-6F446CC2E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F46978-9A13-86F5-F2DC-22A92CF0C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28B443-966E-F733-D73F-CC2F36D2F5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3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AF6C2C-E8BD-D37C-1D25-1AB2B6D7D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A5692-4309-42C4-B5A2-759AD4D6E4FF}" type="datetime1">
              <a:rPr lang="en-ZA" smtClean="0"/>
              <a:t>2026/02/18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A3CAE9-ED18-2F74-D315-D88C5C3E5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EF522-89AB-0FDC-4F4E-9E55BBD28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CC0440-E698-FC01-D708-D0C983381B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33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64BB0-779E-C2DF-3C22-0A15BC05E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12969-79C4-FA81-B644-9C077F90B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7300" y="1127858"/>
            <a:ext cx="6172200" cy="47411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61EC2-5B0D-415A-42EA-1145B7F47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7686D3-4771-DCDA-AA4F-D35D86C61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C1C6-94BE-4869-8F75-FD3D39265F78}" type="datetime1">
              <a:rPr lang="en-ZA" smtClean="0"/>
              <a:t>2026/02/18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C3517-59EE-52E4-B7D7-6F89C34ED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92564-D789-580E-464B-4685119DB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0B13E4-9A33-E75A-CC5F-FB5DA997A3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7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108EA-0D60-B429-CACE-C617BE8C0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D5A3A6-F17B-CDFB-750D-BE5B6E032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247361"/>
            <a:ext cx="6172200" cy="479670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086EDF-11FD-591F-0306-67D8B9E57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B21EF3-D4FC-ADBB-D5BB-D879E410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A5A3-5DF4-4EEA-9C84-4CD79B314A95}" type="datetime1">
              <a:rPr lang="en-ZA" smtClean="0"/>
              <a:t>2026/02/18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2EF17-D200-F2F6-31DD-6FAFA15F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F7FD4-918F-DEF2-5BC2-B9674A7E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2251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">
              <a:schemeClr val="accent5">
                <a:lumMod val="20000"/>
                <a:lumOff val="80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053301-BE9B-1A57-0A6A-2AFB664F3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35680" cy="767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7BD377-71C2-B5FB-55E0-DAD6FB787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30017"/>
            <a:ext cx="10335680" cy="4546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314B8-EDF5-0B0D-CA1E-E115147446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EFF7D-C297-4EA6-A05B-00A333911FE5}" type="datetime1">
              <a:rPr lang="en-ZA" smtClean="0"/>
              <a:t>2026/02/18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FA6FC0-977A-EFA6-709F-7CDAD57BFB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BD21B-4A32-0683-14BE-7C162D899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63532-58FB-BF56-DE18-355ABCA4F8D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173880" y="4388"/>
            <a:ext cx="1018120" cy="11278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5AB348-154D-7680-88AC-9B3189DC230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15285" y="1234815"/>
            <a:ext cx="10967655" cy="975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F16F60-3706-CC6D-556E-2BC0EAB69D8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15284" y="6307578"/>
            <a:ext cx="10967655" cy="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7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4400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3F71A-94D2-2349-37CE-1D31D33B4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343" y="2328293"/>
            <a:ext cx="11495314" cy="102802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Ethical, Cultural and Psychological Considerations in Tobacco cessation  </a:t>
            </a:r>
            <a:endParaRPr lang="en-ZA" sz="3200" b="1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31730-BA22-3C62-F70E-9F60661279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5697"/>
            <a:ext cx="9144000" cy="567189"/>
          </a:xfrm>
        </p:spPr>
        <p:txBody>
          <a:bodyPr/>
          <a:lstStyle/>
          <a:p>
            <a:r>
              <a:rPr lang="en-ZA" b="1" dirty="0">
                <a:latin typeface="Arial Narrow" panose="020B0606020202030204" pitchFamily="34" charset="0"/>
              </a:rPr>
              <a:t>Alexander Thomas Mboma, MPH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5CA6AA-059B-0022-94C3-E2417B26C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3" y="5297391"/>
            <a:ext cx="762066" cy="7620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ECC516-A6AB-13E4-E708-1260FD64E9BE}"/>
              </a:ext>
            </a:extLst>
          </p:cNvPr>
          <p:cNvSpPr txBox="1"/>
          <p:nvPr/>
        </p:nvSpPr>
        <p:spPr>
          <a:xfrm>
            <a:off x="939799" y="5678424"/>
            <a:ext cx="4567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latin typeface="Arial Narrow" panose="020B0606020202030204" pitchFamily="34" charset="0"/>
              </a:rPr>
              <a:t>Center for Development and Management (CDM)</a:t>
            </a:r>
          </a:p>
        </p:txBody>
      </p:sp>
    </p:spTree>
    <p:extLst>
      <p:ext uri="{BB962C8B-B14F-4D97-AF65-F5344CB8AC3E}">
        <p14:creationId xmlns:p14="http://schemas.microsoft.com/office/powerpoint/2010/main" val="467145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79565-3D87-4CF2-BDA5-4196EB654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248" y="187081"/>
            <a:ext cx="10111085" cy="861513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/>
              <a:t>Informed Consent in Tobacco Cessation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D28C8-67A6-4027-B730-42EA8FB44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2886" y="1663120"/>
            <a:ext cx="8559114" cy="428779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Clients must be fully informed about treatment options, risks, and benefits.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Respect the client’s right to </a:t>
            </a:r>
            <a:r>
              <a:rPr lang="en-US" sz="3000" b="1" dirty="0">
                <a:solidFill>
                  <a:srgbClr val="00B050"/>
                </a:solidFill>
                <a:latin typeface="Arial Narrow" panose="020B0606020202030204" pitchFamily="34" charset="0"/>
              </a:rPr>
              <a:t>CONSENT</a:t>
            </a:r>
            <a:r>
              <a:rPr lang="en-US" sz="2800" dirty="0">
                <a:latin typeface="Arial Narrow" panose="020B0606020202030204" pitchFamily="34" charset="0"/>
              </a:rPr>
              <a:t> or </a:t>
            </a: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REFUSE</a:t>
            </a:r>
            <a:r>
              <a:rPr lang="en-US" sz="2800" dirty="0">
                <a:latin typeface="Arial Narrow" panose="020B0606020202030204" pitchFamily="34" charset="0"/>
              </a:rPr>
              <a:t> treatment.</a:t>
            </a:r>
          </a:p>
          <a:p>
            <a:pPr marL="0" indent="0">
              <a:lnSpc>
                <a:spcPct val="160000"/>
              </a:lnSpc>
              <a:buNone/>
            </a:pPr>
            <a:endParaRPr lang="en-US" sz="2800" b="1" i="1" dirty="0">
              <a:latin typeface="Arial Narrow" panose="020B0606020202030204" pitchFamily="34" charset="0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US" sz="2800" b="1" i="1" dirty="0">
                <a:latin typeface="Arial Narrow" panose="020B0606020202030204" pitchFamily="34" charset="0"/>
              </a:rPr>
              <a:t>Example</a:t>
            </a:r>
          </a:p>
          <a:p>
            <a:pPr lvl="1"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Arial Narrow" panose="020B0606020202030204" pitchFamily="34" charset="0"/>
              </a:rPr>
              <a:t>Discussing all cessation options, including harm reduction methods.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0A30B3-8E2B-4779-9CF1-AAFF574A0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2368"/>
            <a:ext cx="3632886" cy="315097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271A4-BB94-4570-A030-4DCAEDB18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323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7111E-CFD9-40CC-AABD-926B4CEA7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170039"/>
            <a:ext cx="9618472" cy="860030"/>
          </a:xfrm>
        </p:spPr>
        <p:txBody>
          <a:bodyPr>
            <a:noAutofit/>
          </a:bodyPr>
          <a:lstStyle/>
          <a:p>
            <a:r>
              <a:rPr lang="en-US" sz="4800" b="1" dirty="0"/>
              <a:t>Ethical Dilemmas in Tobacco Cessation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FD32B46-F8F7-08F6-DE42-B175FD6ED9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711345"/>
              </p:ext>
            </p:extLst>
          </p:nvPr>
        </p:nvGraphicFramePr>
        <p:xfrm>
          <a:off x="1024128" y="1408670"/>
          <a:ext cx="10211719" cy="3576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A870EB2-C4AB-4332-9E36-15EAAE724B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3987" y="4816953"/>
            <a:ext cx="4876113" cy="192807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DC5FB-2D6B-4EC6-93D6-6D5C6BCDE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90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85AE-BF77-4A74-B594-DE5367E1B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397" y="234778"/>
            <a:ext cx="9899703" cy="826186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/>
              <a:t>Ethical Challenges with Harm Reduction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31C16-BCE2-41A2-9468-18029110B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431" y="1460500"/>
            <a:ext cx="10949569" cy="4813300"/>
          </a:xfrm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2800" u="sng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Harm Reduction vs. Cessation: Ethical Considerations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Is promoting e-cigarettes or nicotine patches as a harm reduction tool ethical?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Balancing harm reduction with the goal of complete cessation.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800" b="1" i="1" dirty="0">
              <a:latin typeface="Arial Narrow" panose="020B0606020202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i="1" dirty="0">
                <a:latin typeface="Arial Narrow" panose="020B0606020202030204" pitchFamily="34" charset="0"/>
              </a:rPr>
              <a:t>Example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Arial Narrow" panose="020B0606020202030204" pitchFamily="34" charset="0"/>
              </a:rPr>
              <a:t>Advising smokers who are not ready to quit entirely to switch to less harmful products.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BAD25D-D531-473A-B2AA-4B09E04EB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614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6DF4D-54D1-4891-9DB6-71D313576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100" y="252137"/>
            <a:ext cx="6493934" cy="921754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/>
              <a:t>Addressing Ethical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A98E1-0AFE-4961-A94E-892EF8457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8652" y="1550856"/>
            <a:ext cx="7695514" cy="43277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Open communication and non-judgmental support.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Arial Narrow" panose="020B060602020203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Using motivational interviewing to respect autonomy while encouraging change.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800" dirty="0">
              <a:latin typeface="Arial Narrow" panose="020B060602020203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Developing clear policies and protocols to navigate ethical dilemmas.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C598B-7653-4D31-9833-651CB2C388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153" t="8468" r="1820" b="10991"/>
          <a:stretch/>
        </p:blipFill>
        <p:spPr>
          <a:xfrm>
            <a:off x="419100" y="1409700"/>
            <a:ext cx="2937531" cy="46101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3DECC-8E6F-4F9C-9A79-53708FBB0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941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31A54-0DA2-4119-B4CF-F1E7CE75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346" y="165086"/>
            <a:ext cx="7018638" cy="467106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28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Ethical Marketing of Tobacco cessation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12BB8-F6ED-44AB-810A-B8F40C964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7903" y="1319766"/>
            <a:ext cx="3836194" cy="51509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Arial Narrow" panose="020B0606020202030204" pitchFamily="34" charset="0"/>
              </a:rPr>
              <a:t>Ethical considerations when promoting cessation aids (e.g., patches, gum, e-cigarettes).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Arial Narrow" panose="020B0606020202030204" pitchFamily="34" charset="0"/>
              </a:rPr>
              <a:t>Avoid misleading claims or overstating benefits.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i="1" dirty="0">
                <a:latin typeface="Arial Narrow" panose="020B0606020202030204" pitchFamily="34" charset="0"/>
              </a:rPr>
              <a:t>Example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Arial Narrow" panose="020B0606020202030204" pitchFamily="34" charset="0"/>
              </a:rPr>
              <a:t>Ensuring transparency about the effectiveness and risks of cessation products.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91E70C-DE37-4676-B469-5B9CD74382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42" t="5765" r="9768" b="35568"/>
          <a:stretch/>
        </p:blipFill>
        <p:spPr>
          <a:xfrm>
            <a:off x="8232818" y="829899"/>
            <a:ext cx="3836194" cy="27968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BE5A76-E14D-4D00-A15D-943F97BC4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18" y="829899"/>
            <a:ext cx="3464334" cy="27968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6E7894-9496-488B-A625-97F9FFACF0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90" t="7741" r="6009" b="3135"/>
          <a:stretch/>
        </p:blipFill>
        <p:spPr>
          <a:xfrm>
            <a:off x="308918" y="3805882"/>
            <a:ext cx="3464335" cy="27889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C4BE37-F533-45CD-AAA8-C08AB68D6F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8748" y="3805882"/>
            <a:ext cx="3464334" cy="2887032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127EB9-D275-46FF-98D3-C08B91CD4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57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CB746-904B-4553-B043-72181399B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261" y="259493"/>
            <a:ext cx="9360239" cy="7785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  <a:t>Handling relapse with compassion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AC4C3-1C0A-4604-AAD5-EDAB73D4F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3412" y="1626973"/>
            <a:ext cx="5527588" cy="442543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Arial Narrow" panose="020B0606020202030204" pitchFamily="34" charset="0"/>
              </a:rPr>
              <a:t>Acknowledge that relapse is common and part of the process.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Arial Narrow" panose="020B0606020202030204" pitchFamily="34" charset="0"/>
              </a:rPr>
              <a:t>Provide continued support without judgment or guilt.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i="1" dirty="0">
                <a:latin typeface="Arial Narrow" panose="020B0606020202030204" pitchFamily="34" charset="0"/>
              </a:rPr>
              <a:t>Example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Arial Narrow" panose="020B0606020202030204" pitchFamily="34" charset="0"/>
              </a:rPr>
              <a:t> Helping clients develop relapse prevention plans without shaming them.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DDA3A5-2225-45EC-A82A-F47F8C53E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000"/>
          <a:stretch/>
        </p:blipFill>
        <p:spPr>
          <a:xfrm>
            <a:off x="568411" y="1626973"/>
            <a:ext cx="5527589" cy="44254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AC462-DEF3-423E-A504-5A005BEE9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65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66AFE-767D-47A9-A147-9081BFE5D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28600"/>
            <a:ext cx="9813205" cy="81554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rmAutofit/>
          </a:bodyPr>
          <a:lstStyle/>
          <a:p>
            <a:r>
              <a:rPr lang="en-US" sz="3600" b="1" dirty="0"/>
              <a:t>Ethical considerations for Vulnerable Populations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E4AF7-E82F-4131-A30D-3F2956D32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928625"/>
            <a:ext cx="10126472" cy="3657600"/>
          </a:xfrm>
          <a:ln w="38100">
            <a:solidFill>
              <a:schemeClr val="accent5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Extra care when addressing cessation in </a:t>
            </a: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pregnant women, youth, and individuals with mental health conditions.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Ensure interventions do not </a:t>
            </a: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exploit vulnerabilities.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2400" b="1" i="1" dirty="0">
                <a:latin typeface="Arial Narrow" panose="020B0606020202030204" pitchFamily="34" charset="0"/>
              </a:rPr>
              <a:t>Example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>
                <a:latin typeface="Arial Narrow" panose="020B0606020202030204" pitchFamily="34" charset="0"/>
              </a:rPr>
              <a:t>Tailoring messages for teens to avoid stigmatization.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2800E9-A879-4BE7-8AFE-41828949E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46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DFE8E-5527-4AA1-A351-DC3A333AD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047" y="112976"/>
            <a:ext cx="6756853" cy="92153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Case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7ADF7-A0F7-4609-BF3D-B519C9FE3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963" y="1437015"/>
            <a:ext cx="9720073" cy="464628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latin typeface="Arial Narrow" panose="020B0606020202030204" pitchFamily="34" charset="0"/>
              </a:rPr>
              <a:t>Scenario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Yohane, is heavily dependent on smoking but is unwilling to quit; he expresses interest in using e-cigarettes as a harm reduction strategy.</a:t>
            </a:r>
          </a:p>
          <a:p>
            <a:pPr marL="310896" lvl="2" indent="0">
              <a:lnSpc>
                <a:spcPct val="100000"/>
              </a:lnSpc>
              <a:buNone/>
            </a:pPr>
            <a:endParaRPr lang="en-US" sz="2800" dirty="0">
              <a:latin typeface="Arial Narrow" panose="020B060602020203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800" b="1" i="1" dirty="0">
                <a:latin typeface="Arial Narrow" panose="020B0606020202030204" pitchFamily="34" charset="0"/>
              </a:rPr>
              <a:t>Discussion Points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How would you balance supporting harm reduction with encouraging complete cessation?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How can you ensure respect for the client’s autonomy?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3CC019-C174-45E8-BBCC-8D29ADC7F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78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3CAB7-5CDB-4612-8BEE-F06CCB3F1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521" y="210937"/>
            <a:ext cx="9388957" cy="887942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Best practices for Ethical Tobacco Cessation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12CE5-B121-423D-A2E4-269D20BAA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992" y="1738842"/>
            <a:ext cx="8799494" cy="4464250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Transparency</a:t>
            </a:r>
          </a:p>
          <a:p>
            <a:pPr lvl="1" algn="ctr">
              <a:buFont typeface="Wingdings" panose="05000000000000000000" pitchFamily="2" charset="2"/>
              <a:buChar char="q"/>
            </a:pPr>
            <a:r>
              <a:rPr lang="en-US" sz="2400" dirty="0">
                <a:latin typeface="Arial Narrow" panose="020B0606020202030204" pitchFamily="34" charset="0"/>
              </a:rPr>
              <a:t>Be clear about the pros and cons of all treatment options.</a:t>
            </a:r>
          </a:p>
          <a:p>
            <a:pPr lvl="1" algn="ctr">
              <a:buFont typeface="Wingdings" panose="05000000000000000000" pitchFamily="2" charset="2"/>
              <a:buChar char="q"/>
            </a:pPr>
            <a:endParaRPr lang="en-US" sz="2400" dirty="0">
              <a:latin typeface="Arial Narrow" panose="020B0606020202030204" pitchFamily="34" charset="0"/>
            </a:endParaRPr>
          </a:p>
          <a:p>
            <a:pPr algn="ctr"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Empathy and understanding</a:t>
            </a:r>
          </a:p>
          <a:p>
            <a:pPr lvl="1" algn="ctr">
              <a:buFont typeface="Wingdings" panose="05000000000000000000" pitchFamily="2" charset="2"/>
              <a:buChar char="q"/>
            </a:pPr>
            <a:r>
              <a:rPr lang="en-US" sz="2400" dirty="0">
                <a:latin typeface="Arial Narrow" panose="020B0606020202030204" pitchFamily="34" charset="0"/>
              </a:rPr>
              <a:t>Provide compassionate care without judgment.</a:t>
            </a:r>
          </a:p>
          <a:p>
            <a:pPr lvl="1" algn="ctr">
              <a:buFont typeface="Wingdings" panose="05000000000000000000" pitchFamily="2" charset="2"/>
              <a:buChar char="q"/>
            </a:pPr>
            <a:endParaRPr lang="en-US" sz="2400" dirty="0">
              <a:latin typeface="Arial Narrow" panose="020B0606020202030204" pitchFamily="34" charset="0"/>
            </a:endParaRPr>
          </a:p>
          <a:p>
            <a:pPr algn="ctr"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Continual education</a:t>
            </a:r>
          </a:p>
          <a:p>
            <a:pPr lvl="1" algn="ctr">
              <a:buFont typeface="Wingdings" panose="05000000000000000000" pitchFamily="2" charset="2"/>
              <a:buChar char="q"/>
            </a:pPr>
            <a:r>
              <a:rPr lang="en-US" sz="2400" dirty="0">
                <a:latin typeface="Arial Narrow" panose="020B0606020202030204" pitchFamily="34" charset="0"/>
              </a:rPr>
              <a:t>Stay updated on ethical standards and guidelines.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728ABF-A469-410C-A6F7-728B18F7E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631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6583A-37B2-4B5D-9799-F19B7B838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99" y="150567"/>
            <a:ext cx="9421649" cy="905988"/>
          </a:xfrm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/>
              <a:t>KEY TAKE AWAYS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68DF6-0C9F-441C-983F-51D71ED19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278" y="1625691"/>
            <a:ext cx="10637611" cy="4432209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Ethical practice ensures trust, respect, and effective client support.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800" dirty="0">
              <a:latin typeface="Arial Narrow" panose="020B060602020203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Balancing autonomy with health goals is crucial.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800" dirty="0">
              <a:latin typeface="Arial Narrow" panose="020B060602020203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Use clear communication, cultural sensitivity, and a non-judgmental approach.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3C130-3BAB-4C5E-A5A7-9B7E6A424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85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967E0-984C-2162-AC6D-7F5C1AACC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691" y="242006"/>
            <a:ext cx="4739794" cy="772886"/>
          </a:xfrm>
        </p:spPr>
        <p:txBody>
          <a:bodyPr>
            <a:noAutofit/>
          </a:bodyPr>
          <a:lstStyle/>
          <a:p>
            <a:r>
              <a:rPr lang="en-US" sz="4000" b="1" dirty="0"/>
              <a:t>Module Objectives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637978-37E7-F8A2-17F1-F6F326773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8421"/>
            <a:ext cx="10994571" cy="4741130"/>
          </a:xfrm>
        </p:spPr>
        <p:txBody>
          <a:bodyPr anchor="ctr">
            <a:normAutofit/>
          </a:bodyPr>
          <a:lstStyle/>
          <a:p>
            <a:pPr lvl="1"/>
            <a:r>
              <a:rPr lang="en-US" dirty="0">
                <a:latin typeface="Arial Narrow" panose="020B0606020202030204" pitchFamily="34" charset="0"/>
              </a:rPr>
              <a:t>Apply ethical principles in cessation practice.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Address stigma and ensure confidentiality.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Adapt counselling to cultural and gender contexts.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Understand key ethical principles in tobacco cessation.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Explore common ethical dilemmas in tobacco harm reduction.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Understand the cultural factors that influence tobacco use.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DB484-5FA6-79BD-EF9B-9D327A375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76425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56760-EB94-3D35-9CD3-8BEDF85FB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9" y="406400"/>
            <a:ext cx="9681170" cy="842488"/>
          </a:xfrm>
        </p:spPr>
        <p:txBody>
          <a:bodyPr>
            <a:noAutofit/>
          </a:bodyPr>
          <a:lstStyle/>
          <a:p>
            <a:r>
              <a:rPr lang="en-US" sz="3600" b="1" dirty="0"/>
              <a:t>Cultural and Socioeconomic factors in Tobacco use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EB4E33-FD78-E79B-96CE-0DFD5F037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653" y="1940843"/>
            <a:ext cx="9326693" cy="396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011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B0ACF-F284-47B7-AFC7-A1CB691A2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16907"/>
            <a:ext cx="9732433" cy="87529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400" b="1" dirty="0"/>
              <a:t>Cultural Sensitivity in Tobacco Cessation</a:t>
            </a:r>
            <a:endParaRPr lang="en-US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D8BB1-D132-46D3-A825-E3F9808AC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63217"/>
            <a:ext cx="6546445" cy="46535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Arial Narrow" panose="020B0606020202030204" pitchFamily="34" charset="0"/>
              </a:rPr>
              <a:t>Respect cultural beliefs and practices related to tobacco use.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Arial Narrow" panose="020B0606020202030204" pitchFamily="34" charset="0"/>
              </a:rPr>
              <a:t>Understand the cultural context when recommending cessation strategies.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i="1" dirty="0">
                <a:latin typeface="Arial Narrow" panose="020B0606020202030204" pitchFamily="34" charset="0"/>
              </a:rPr>
              <a:t>Example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i="1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Tailoring cessation approaches to fit cultural preferences.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EAAD1D-BB13-4DE4-8FCC-771DE1A9D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332" y="1663216"/>
            <a:ext cx="4831492" cy="439468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D8032-B736-4427-A78D-7C9CE9922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75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B61E4-2D8E-411D-9EC2-8C1D966C9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0"/>
            <a:ext cx="10515600" cy="939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Cultural factors in Tobacco use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2C453-E334-47A1-9F75-92036C5FC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473199"/>
            <a:ext cx="7381875" cy="4660901"/>
          </a:xfrm>
        </p:spPr>
        <p:txBody>
          <a:bodyPr>
            <a:normAutofit fontScale="92500"/>
          </a:bodyPr>
          <a:lstStyle/>
          <a:p>
            <a:pPr marL="342900" lvl="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latin typeface="Arial Narrow" panose="020B0606020202030204" pitchFamily="34" charset="0"/>
              </a:rPr>
              <a:t>Cultural norms and beliefs play a significant role in shaping attitudes and behaviors related to tobacco use.</a:t>
            </a:r>
          </a:p>
          <a:p>
            <a:pPr marL="342900" lvl="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latin typeface="Arial Narrow" panose="020B0606020202030204" pitchFamily="34" charset="0"/>
              </a:rPr>
              <a:t>In some cultures (Chewa and Ngoni), tobacco use is deeply ingrained in social practices and rituals.</a:t>
            </a:r>
          </a:p>
          <a:p>
            <a:pPr marL="342900" lvl="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>
                <a:latin typeface="Arial Narrow" panose="020B0606020202030204" pitchFamily="34" charset="0"/>
              </a:rPr>
              <a:t>Social norms and peer pressure can strongly influence tobacco use, particularly among adolescents and young adults.</a:t>
            </a:r>
          </a:p>
          <a:p>
            <a:pPr marL="342900" lvl="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latin typeface="Arial Narrow" panose="020B0606020202030204" pitchFamily="34" charset="0"/>
              </a:rPr>
              <a:t>The desire to fit in with peers can lead to the initiation and continuation of smoking.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015C1F-E9A3-44C6-ACBC-27895ADEC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4" y="2028824"/>
            <a:ext cx="4076701" cy="351472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BCDC8-952B-4A41-ADAE-896818DD8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12AA9-CC21-4740-B09A-CC206356448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26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F7F7A-1EFE-422A-90AA-425DF5645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365125"/>
            <a:ext cx="10396538" cy="763588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Examples of cultural norms and beliefs related to tobacco use in Malawi</a:t>
            </a:r>
            <a:endParaRPr lang="en-US" sz="28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27C6183-2BCD-D9AF-E1AD-AF79918F4B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751251"/>
              </p:ext>
            </p:extLst>
          </p:nvPr>
        </p:nvGraphicFramePr>
        <p:xfrm>
          <a:off x="495300" y="1511823"/>
          <a:ext cx="6657975" cy="462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D4CAADD-7D70-415F-AD7C-F8FE3F8756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3775" y="2179765"/>
            <a:ext cx="4581525" cy="337494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F8495-ED36-44BA-810D-F3E5D4989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12AA9-CC21-4740-B09A-CC206356448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33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173CED-6BE3-4EA7-819B-EED1158B271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1" t="29405" r="38426" b="29661"/>
          <a:stretch/>
        </p:blipFill>
        <p:spPr>
          <a:xfrm>
            <a:off x="7204505" y="3571875"/>
            <a:ext cx="4692220" cy="215582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E486D4-134D-432E-8ACE-3D0C4E7D07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48" r="33828" b="8890"/>
          <a:stretch/>
        </p:blipFill>
        <p:spPr>
          <a:xfrm>
            <a:off x="490094" y="3429000"/>
            <a:ext cx="6182614" cy="30146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0F0CC4-8E69-486B-B6BF-00AA7BF4F2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" t="33750" r="26328" b="7222"/>
          <a:stretch/>
        </p:blipFill>
        <p:spPr>
          <a:xfrm>
            <a:off x="5467350" y="136525"/>
            <a:ext cx="5505450" cy="28349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1066FB-0FE9-43E6-BEC1-2902AC6725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03" y="763304"/>
            <a:ext cx="4291071" cy="234315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B66304-2723-493F-9EC7-707862FFE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2AA9-CC21-4740-B09A-CC206356448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806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D2617-ABA8-423B-BDE7-B583C39F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1762" y="136525"/>
            <a:ext cx="6848475" cy="954008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/>
              <a:t>Impact on Tobacco control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BF295-8EF3-4E9E-80B7-3263D2542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00" y="1587500"/>
            <a:ext cx="5499099" cy="1841500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u="sng" dirty="0">
                <a:latin typeface="Arial Narrow" panose="020B0606020202030204" pitchFamily="34" charset="0"/>
              </a:rPr>
              <a:t>Challenges</a:t>
            </a:r>
          </a:p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In cultures where smoking is a social norm, individuals may face social pressure to smoke.</a:t>
            </a:r>
          </a:p>
        </p:txBody>
      </p:sp>
      <p:sp>
        <p:nvSpPr>
          <p:cNvPr id="4" name="Scroll: Vertical 3">
            <a:extLst>
              <a:ext uri="{FF2B5EF4-FFF2-40B4-BE49-F238E27FC236}">
                <a16:creationId xmlns:a16="http://schemas.microsoft.com/office/drawing/2014/main" id="{C64DAA79-D1F6-48D6-988B-020B1B6C9DB2}"/>
              </a:ext>
            </a:extLst>
          </p:cNvPr>
          <p:cNvSpPr/>
          <p:nvPr/>
        </p:nvSpPr>
        <p:spPr>
          <a:xfrm>
            <a:off x="2387600" y="3925967"/>
            <a:ext cx="9156701" cy="2165874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800" b="1" u="sng" dirty="0">
                <a:solidFill>
                  <a:prstClr val="black"/>
                </a:solidFill>
                <a:latin typeface="Arial Narrow" panose="020B0606020202030204" pitchFamily="34" charset="0"/>
              </a:rPr>
              <a:t>Opportunities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Arial Narrow" panose="020B0606020202030204" pitchFamily="34" charset="0"/>
              </a:rPr>
              <a:t>Engaging community leaders and using culturally relevant messages can enhance the effectiveness of interventions on THR and smoke cessation.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6B126-2768-47D0-A3CB-16E1659E7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12AA9-CC21-4740-B09A-CC206356448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6881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79F4B-A694-4161-BCBC-ADC728B5D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9681170" cy="883763"/>
          </a:xfrm>
        </p:spPr>
        <p:txBody>
          <a:bodyPr>
            <a:noAutofit/>
          </a:bodyPr>
          <a:lstStyle/>
          <a:p>
            <a:r>
              <a:rPr lang="en-US" sz="4400" b="1" dirty="0"/>
              <a:t>Socioeconomic factors in Tobacco use</a:t>
            </a:r>
            <a:endParaRPr lang="en-US" sz="44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C06C16C-5426-B1AD-B356-AA51D262D9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669502"/>
              </p:ext>
            </p:extLst>
          </p:nvPr>
        </p:nvGraphicFramePr>
        <p:xfrm>
          <a:off x="827384" y="1689100"/>
          <a:ext cx="10526415" cy="435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7B26D-DECD-4F52-9368-9D9A3AFC5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12AA9-CC21-4740-B09A-CC206356448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350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1CBE4-B6FB-4A48-BE5A-FECDA34F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0000" cy="74929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Examples of how Social-economic status can influence tobacco use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9C1F958-9502-9E70-870E-498C1CC0CA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9197509"/>
              </p:ext>
            </p:extLst>
          </p:nvPr>
        </p:nvGraphicFramePr>
        <p:xfrm>
          <a:off x="838200" y="1430466"/>
          <a:ext cx="10515600" cy="4824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09A57D-40AC-486A-856F-A7E3A5D56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12AA9-CC21-4740-B09A-CC206356448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378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15E76-0B4B-414E-82E0-C90F89833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500"/>
            <a:ext cx="9753600" cy="86201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Impact on Tobacco control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8E9C8-C5A9-4565-909C-8FCD154C4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479550"/>
            <a:ext cx="9753600" cy="1762125"/>
          </a:xfrm>
          <a:prstGeom prst="doubleWave">
            <a:avLst>
              <a:gd name="adj1" fmla="val 6250"/>
              <a:gd name="adj2" fmla="val -78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i="1" u="sng" dirty="0">
                <a:latin typeface="Arial Narrow" panose="020B0606020202030204" pitchFamily="34" charset="0"/>
              </a:rPr>
              <a:t>Challenges</a:t>
            </a:r>
          </a:p>
          <a:p>
            <a:pPr lvl="1"/>
            <a:r>
              <a:rPr lang="en-US" sz="2400" i="1" dirty="0">
                <a:latin typeface="Arial Narrow" panose="020B0606020202030204" pitchFamily="34" charset="0"/>
              </a:rPr>
              <a:t>Individuals with lower social economic status may prioritize immediate needs over long-term health benefits.</a:t>
            </a:r>
          </a:p>
        </p:txBody>
      </p:sp>
      <p:sp>
        <p:nvSpPr>
          <p:cNvPr id="4" name="Double Wave 3">
            <a:extLst>
              <a:ext uri="{FF2B5EF4-FFF2-40B4-BE49-F238E27FC236}">
                <a16:creationId xmlns:a16="http://schemas.microsoft.com/office/drawing/2014/main" id="{93D9E342-3D2D-4C1D-B31C-71B7F967BF91}"/>
              </a:ext>
            </a:extLst>
          </p:cNvPr>
          <p:cNvSpPr/>
          <p:nvPr/>
        </p:nvSpPr>
        <p:spPr>
          <a:xfrm>
            <a:off x="752475" y="4167188"/>
            <a:ext cx="10601325" cy="1618196"/>
          </a:xfrm>
          <a:prstGeom prst="doubleWave">
            <a:avLst>
              <a:gd name="adj1" fmla="val 6250"/>
              <a:gd name="adj2" fmla="val -36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i="1" u="sng" dirty="0">
                <a:solidFill>
                  <a:prstClr val="black"/>
                </a:solidFill>
                <a:latin typeface="Arial Narrow" panose="020B0606020202030204" pitchFamily="34" charset="0"/>
              </a:rPr>
              <a:t>Opportunities</a:t>
            </a:r>
          </a:p>
          <a:p>
            <a:pPr marL="914400" lvl="1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prstClr val="black"/>
                </a:solidFill>
                <a:latin typeface="Arial Narrow" panose="020B0606020202030204" pitchFamily="34" charset="0"/>
              </a:rPr>
              <a:t>Providing affordable cessation resources and integrating tobacco control into broader social and economic support programs can enhance effectiveness.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9A32D-7E82-4115-B457-BF92D4AD0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12AA9-CC21-4740-B09A-CC206356448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110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C2BE2-86B5-457B-A0BD-4F92B67C3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66699"/>
            <a:ext cx="10515600" cy="62865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Narrow" panose="020B0606020202030204" pitchFamily="34" charset="0"/>
              </a:rPr>
              <a:t>Intersection of cultural and socioeconomic factors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5C5F0BC-352C-C154-9902-EE9D165BE1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4189528"/>
              </p:ext>
            </p:extLst>
          </p:nvPr>
        </p:nvGraphicFramePr>
        <p:xfrm>
          <a:off x="838200" y="1879601"/>
          <a:ext cx="10515600" cy="3282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68D0AC-CD32-4361-87B2-5BCEFB89F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12AA9-CC21-4740-B09A-CC206356448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52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6C925-EC2F-888F-E709-FB407FB582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0779" y="169617"/>
            <a:ext cx="9681170" cy="867888"/>
          </a:xfrm>
        </p:spPr>
        <p:txBody>
          <a:bodyPr>
            <a:noAutofit/>
          </a:bodyPr>
          <a:lstStyle/>
          <a:p>
            <a:r>
              <a:rPr lang="en-US" sz="4000" b="1" dirty="0"/>
              <a:t>Ethical Considerations in Tobacco Cessation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9C0347-B7B2-7A80-0DF1-D6705BE791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619" y="1625691"/>
            <a:ext cx="7039628" cy="4628748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latin typeface="Arial Narrow" panose="020B0606020202030204" pitchFamily="34" charset="0"/>
              </a:rPr>
              <a:t>Why Ethics Matter in Tobacco cessation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Arial Narrow" panose="020B0606020202030204" pitchFamily="34" charset="0"/>
              </a:rPr>
              <a:t>Foundation of trust in healthcare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Arial Narrow" panose="020B0606020202030204" pitchFamily="34" charset="0"/>
              </a:rPr>
              <a:t>Sensitive nature of addiction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Arial Narrow" panose="020B0606020202030204" pitchFamily="34" charset="0"/>
              </a:rPr>
              <a:t>Respect for autonomy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Arial Narrow" panose="020B0606020202030204" pitchFamily="34" charset="0"/>
              </a:rPr>
              <a:t>Non-judgmental support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Arial Narrow" panose="020B0606020202030204" pitchFamily="34" charset="0"/>
              </a:rPr>
              <a:t>Guidelines for beneficence and non-maleficence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Arial Narrow" panose="020B0606020202030204" pitchFamily="34" charset="0"/>
              </a:rPr>
              <a:t>Fair access to care</a:t>
            </a:r>
            <a:endParaRPr lang="en-US" b="1" dirty="0">
              <a:latin typeface="Arial Narrow" panose="020B0606020202030204" pitchFamily="34" charset="0"/>
            </a:endParaRPr>
          </a:p>
          <a:p>
            <a:pPr algn="l"/>
            <a:endParaRPr lang="en-US" dirty="0">
              <a:latin typeface="Arial Narrow" panose="020B0606020202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7218B1-7AE4-F594-6794-B9038F502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610" y="1322348"/>
            <a:ext cx="4438389" cy="49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163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83399-9E56-4A22-A999-3E7F1D15D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07600" cy="796925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p3d extrusionH="57150">
              <a:bevelT w="38100" h="38100" prst="angle"/>
            </a:sp3d>
          </a:bodyPr>
          <a:lstStyle/>
          <a:p>
            <a:pPr>
              <a:lnSpc>
                <a:spcPct val="100000"/>
              </a:lnSpc>
            </a:pPr>
            <a:r>
              <a:rPr lang="en-US" sz="2800" b="1" dirty="0">
                <a:latin typeface="Arial Narrow" panose="020B0606020202030204" pitchFamily="34" charset="0"/>
              </a:rPr>
              <a:t>Examples of intersection between cultural and socioeconomic factors </a:t>
            </a:r>
            <a:endParaRPr lang="en-US" sz="2800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D5A5AC4-1831-4594-95B3-47397DD9CB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8459259"/>
              </p:ext>
            </p:extLst>
          </p:nvPr>
        </p:nvGraphicFramePr>
        <p:xfrm>
          <a:off x="838200" y="1612901"/>
          <a:ext cx="10515600" cy="474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4BD264-92E5-4220-8BC9-B389E2477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12AA9-CC21-4740-B09A-CC206356448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23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320F0-45BB-48DA-A0D9-8510E08E8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0" y="136525"/>
            <a:ext cx="8902700" cy="89217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Implementing effective interventions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4A1557A-3D80-4DC2-B644-08FCA3F0F0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9057819"/>
              </p:ext>
            </p:extLst>
          </p:nvPr>
        </p:nvGraphicFramePr>
        <p:xfrm>
          <a:off x="711200" y="1403349"/>
          <a:ext cx="10972800" cy="513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3048B-824D-4500-BF4D-B8E58364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12AA9-CC21-4740-B09A-CC206356448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449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E2B0A-1E57-4724-AB78-9C8E561BE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47300" cy="84455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/>
              <a:t>Role of frontline healthcare workers in Malawi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F892673-5E3F-45C0-B775-5BB4E08143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4147099"/>
              </p:ext>
            </p:extLst>
          </p:nvPr>
        </p:nvGraphicFramePr>
        <p:xfrm>
          <a:off x="838200" y="1704975"/>
          <a:ext cx="10515600" cy="4471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D86734-83E5-4CDD-995B-42A3FBE85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12AA9-CC21-4740-B09A-CC206356448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923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03E9C-28E1-46D1-A419-F4A86FBCC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7425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Role of frontline healthcare workers in Malawi cont.</a:t>
            </a:r>
            <a:endParaRPr lang="en-US" sz="36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D54C391-493D-4C58-9980-28D438C5DB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889229"/>
              </p:ext>
            </p:extLst>
          </p:nvPr>
        </p:nvGraphicFramePr>
        <p:xfrm>
          <a:off x="838200" y="17018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4EB61D-6A8E-48C4-BCCA-ED473CD6D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12AA9-CC21-4740-B09A-CC206356448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491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5A118-B52D-45A5-AE13-FA1E2F92B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55576"/>
            <a:ext cx="9271000" cy="73024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Post-Module quiz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1A7C9-F542-4BA0-A133-628F6509F5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9299" y="1665286"/>
            <a:ext cx="5181600" cy="4603750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en-US" dirty="0">
                <a:latin typeface="Arial Narrow" panose="020B0606020202030204" pitchFamily="34" charset="0"/>
              </a:rPr>
              <a:t>What are some common cultural factors that influence tobacco use?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Religious beliefs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Social norms and peer pressure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Media and advertising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All of the above</a:t>
            </a:r>
          </a:p>
          <a:p>
            <a:pPr marL="514350" indent="-514350">
              <a:buAutoNum type="alphaLcParenR"/>
            </a:pPr>
            <a:endParaRPr lang="en-US" dirty="0">
              <a:latin typeface="Arial Narrow" panose="020B0606020202030204" pitchFamily="34" charset="0"/>
            </a:endParaRPr>
          </a:p>
          <a:p>
            <a:pPr marL="514350" indent="-514350">
              <a:buAutoNum type="alphaLcParenR"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2. How does socioeconomic status affect tobacco use?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Higher income leads to higher tobacco use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Lower income leads to higher tobacco use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Socioeconomic status has no effect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Tobacco use decreases with socioeconomic improvements.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A7A118-33E8-4EE3-9ABC-D9BE2DDAD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1102" y="1577973"/>
            <a:ext cx="5181600" cy="477837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3. Which demographic is most likely to use tobacco according to socioeconomic factors?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Older adults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Young adults and adolescents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Middle-aged individuals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Socioeconomic factors do not affect demographics</a:t>
            </a:r>
          </a:p>
          <a:p>
            <a:pPr marL="514350" indent="-514350">
              <a:buAutoNum type="alphaLcParenR"/>
            </a:pPr>
            <a:endParaRPr lang="en-US" dirty="0">
              <a:latin typeface="Arial Narrow" panose="020B0606020202030204" pitchFamily="34" charset="0"/>
            </a:endParaRPr>
          </a:p>
          <a:p>
            <a:pPr marL="514350" indent="-514350">
              <a:buAutoNum type="alphaLcParenR"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4. What role does education play in tobacco use?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Higher education levels are associated with higher tobacco use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Lower education levels are associated with higher tobacco use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Education has no impact on tobacco use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Education decreases the risk of starting tobacco use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AEA18-04E8-4D6B-8BDD-56FF6AB4E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2AA9-CC21-4740-B09A-CC206356448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55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84856-745B-4342-A43E-85B08474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475"/>
            <a:ext cx="10515600" cy="7016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Post-Module quiz questions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02987-664D-4F84-A4A9-D0B29AE1F1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25599"/>
            <a:ext cx="5181600" cy="474662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5. How can cultural beliefs impact smoking cessation efforts?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They can support quitting smoking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They can hinder quitting smoking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They have no impact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Both a and b</a:t>
            </a:r>
          </a:p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6. Which factor is NOT a cultural influence on tobacco use?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Ritualistic use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Family traditions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Physical environment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Media representation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3F46E-91A3-4977-8ED7-3462B5FDA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85899"/>
            <a:ext cx="5181600" cy="488632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7. How does gender influence tobacco use in different cultures?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Men are more likely to smoke than women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Women are more likely to smoke than men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There is no gender difference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Gender roles in tobacco use vary significantly across cultures</a:t>
            </a:r>
          </a:p>
          <a:p>
            <a:pPr marL="514350" indent="-514350">
              <a:buAutoNum type="alphaLcParenR"/>
            </a:pPr>
            <a:endParaRPr lang="en-US" dirty="0">
              <a:latin typeface="Arial Narrow" panose="020B0606020202030204" pitchFamily="34" charset="0"/>
            </a:endParaRPr>
          </a:p>
          <a:p>
            <a:pPr marL="514350" indent="-514350">
              <a:buAutoNum type="alphaLcParenR"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8. Which socioeconomic factor is most associated with higher rates of smoking?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High income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Employment status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Low educational attainment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Urban residence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31755-FF1B-4D91-B860-CA32D2EC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2AA9-CC21-4740-B09A-CC206356448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155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33B16-1A6F-4114-9662-84964BEC0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2574"/>
            <a:ext cx="9740900" cy="79692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Post-Module quiz questions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4D365-2440-41A4-8F62-AC5A66DBBB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3517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9. In what ways can peer pressure affect tobacco use?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It can encourage tobacco use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It can discourage tobacco use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It has no effect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Both a and 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57E9E-2C12-4923-987B-75A06D5C4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05025"/>
            <a:ext cx="5181600" cy="4071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10. Which cultural practice has been known to contribute to the initiation of tobacco use?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Social gatherings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Religious ceremonies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Traditional rituals</a:t>
            </a:r>
          </a:p>
          <a:p>
            <a:pPr marL="514350" indent="-514350">
              <a:buAutoNum type="alphaLcParenR"/>
            </a:pPr>
            <a:r>
              <a:rPr lang="en-US" dirty="0">
                <a:latin typeface="Arial Narrow" panose="020B0606020202030204" pitchFamily="34" charset="0"/>
              </a:rPr>
              <a:t>All of the above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14AFD-16A3-47DB-917C-99C0A5106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12AA9-CC21-4740-B09A-CC206356448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986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39624F-D456-4CAD-8BDC-3AB05587B0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00"/>
          <a:stretch/>
        </p:blipFill>
        <p:spPr>
          <a:xfrm>
            <a:off x="4232246" y="1463675"/>
            <a:ext cx="4203927" cy="3524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563D51-B6A7-423D-921B-64C70875DDC5}"/>
              </a:ext>
            </a:extLst>
          </p:cNvPr>
          <p:cNvSpPr txBox="1"/>
          <p:nvPr/>
        </p:nvSpPr>
        <p:spPr>
          <a:xfrm>
            <a:off x="3990946" y="5191124"/>
            <a:ext cx="4975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Thank you for learning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38DFA2-BD52-4613-9ECE-618A9D201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6173" y="6381750"/>
            <a:ext cx="2743200" cy="365125"/>
          </a:xfrm>
        </p:spPr>
        <p:txBody>
          <a:bodyPr/>
          <a:lstStyle/>
          <a:p>
            <a:fld id="{52512AA9-CC21-4740-B09A-CC206356448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37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89BAB-B350-438D-9753-CA6B1886E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are Ethics in Healthcare?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19FBE-1D7E-44E4-BFD7-6FB06DD677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9859" y="4017724"/>
            <a:ext cx="4671060" cy="1506255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Moral principles that govern behavior.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398905-686F-43E9-87FD-C123EADD4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16343" y="1485905"/>
            <a:ext cx="3835949" cy="4624805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b="1" dirty="0">
                <a:latin typeface="Arial Narrow" panose="020B0606020202030204" pitchFamily="34" charset="0"/>
              </a:rPr>
              <a:t>Healthcare ethics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Involves ensuring respect, autonomy, fairness, and the well-being of patients.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1988F3-F153-4E96-8FE6-C276240D4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414" y="1485905"/>
            <a:ext cx="3835949" cy="2035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534E04-CE56-46CF-8EA8-81953182EB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53" t="2162" r="39590" b="8533"/>
          <a:stretch/>
        </p:blipFill>
        <p:spPr>
          <a:xfrm>
            <a:off x="8405272" y="2212271"/>
            <a:ext cx="3496962" cy="3610905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2E5109-887B-47F2-AA74-48A87EF8D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486C-93AD-401F-B0EA-B4F32B101F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74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03572-C394-4C57-88BF-AEB653CEA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905" y="228600"/>
            <a:ext cx="10222296" cy="884881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Key Ethical Principles in Tobacco Cessation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D386996-9BFA-A3AA-40EB-02E28C60BC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4377975"/>
              </p:ext>
            </p:extLst>
          </p:nvPr>
        </p:nvGraphicFramePr>
        <p:xfrm>
          <a:off x="1024128" y="1414849"/>
          <a:ext cx="9720073" cy="4909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CCE3AC-BA1F-43B1-AC56-B572B7E8D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948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7E817-93D0-4CC2-9CB1-DD87E5E16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79" y="120677"/>
            <a:ext cx="9681170" cy="93342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Respecting Patient Autonomy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86955-5BDC-4B34-BF07-F8AF34F37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279" y="1638300"/>
            <a:ext cx="10084596" cy="42507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Clients have the </a:t>
            </a:r>
            <a:r>
              <a:rPr lang="en-US" sz="2800" b="1" u="sng" dirty="0">
                <a:solidFill>
                  <a:schemeClr val="tx2"/>
                </a:solidFill>
                <a:latin typeface="Arial Narrow" panose="020B0606020202030204" pitchFamily="34" charset="0"/>
              </a:rPr>
              <a:t>RIGHT</a:t>
            </a:r>
            <a:r>
              <a:rPr lang="en-US" sz="2800" dirty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en-US" sz="2800" dirty="0">
                <a:latin typeface="Arial Narrow" panose="020B0606020202030204" pitchFamily="34" charset="0"/>
              </a:rPr>
              <a:t>to choose whether to quit or reduce tobacco use.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Healthcare providers should </a:t>
            </a:r>
            <a:r>
              <a:rPr lang="en-US" sz="2800" b="1" u="sng" dirty="0">
                <a:solidFill>
                  <a:schemeClr val="tx2"/>
                </a:solidFill>
                <a:latin typeface="Arial Narrow" panose="020B0606020202030204" pitchFamily="34" charset="0"/>
              </a:rPr>
              <a:t>INFORM</a:t>
            </a:r>
            <a:r>
              <a:rPr lang="en-US" sz="2800" dirty="0">
                <a:latin typeface="Arial Narrow" panose="020B0606020202030204" pitchFamily="34" charset="0"/>
              </a:rPr>
              <a:t> and </a:t>
            </a:r>
            <a:r>
              <a:rPr lang="en-US" sz="2800" b="1" u="sng" dirty="0">
                <a:solidFill>
                  <a:schemeClr val="tx2"/>
                </a:solidFill>
                <a:latin typeface="Arial Narrow" panose="020B0606020202030204" pitchFamily="34" charset="0"/>
              </a:rPr>
              <a:t>SUPPORT</a:t>
            </a:r>
            <a:r>
              <a:rPr lang="en-US" sz="2800" u="sng" dirty="0">
                <a:solidFill>
                  <a:schemeClr val="tx2"/>
                </a:solidFill>
                <a:latin typeface="Arial Narrow" panose="020B0606020202030204" pitchFamily="34" charset="0"/>
              </a:rPr>
              <a:t>,</a:t>
            </a:r>
            <a:r>
              <a:rPr lang="en-US" sz="2800" dirty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en-US" sz="2800" dirty="0">
                <a:latin typeface="Arial Narrow" panose="020B0606020202030204" pitchFamily="34" charset="0"/>
              </a:rPr>
              <a:t>not </a:t>
            </a:r>
            <a:r>
              <a:rPr lang="en-US" sz="28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COERCE.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800" b="1" i="1" dirty="0">
              <a:latin typeface="Arial Narrow" panose="020B0606020202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i="1" dirty="0">
                <a:latin typeface="Arial Narrow" panose="020B0606020202030204" pitchFamily="34" charset="0"/>
              </a:rPr>
              <a:t>Example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Arial Narrow" panose="020B0606020202030204" pitchFamily="34" charset="0"/>
              </a:rPr>
              <a:t>Respecting a client’s decision not to quit immediately.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FC47B0-C34F-4B43-8382-843BFBBF2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188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138E4-B15C-4EC6-8BD4-C7FA171B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604" y="160638"/>
            <a:ext cx="9720072" cy="108294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Beneficence and Non-Maleficence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9794B-0853-45BF-8561-87D5834D0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004" y="1490931"/>
            <a:ext cx="6340499" cy="497977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>
                <a:latin typeface="Arial Narrow" panose="020B0606020202030204" pitchFamily="34" charset="0"/>
              </a:rPr>
              <a:t>           Beneficence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Arial Narrow" panose="020B0606020202030204" pitchFamily="34" charset="0"/>
              </a:rPr>
              <a:t>Helping clients to improve their health by quitting or reducing tobacco use.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400" dirty="0">
              <a:latin typeface="Arial Narrow" panose="020B0606020202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>
                <a:latin typeface="Arial Narrow" panose="020B0606020202030204" pitchFamily="34" charset="0"/>
              </a:rPr>
              <a:t>                              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Arial Narrow" panose="020B0606020202030204" pitchFamily="34" charset="0"/>
              </a:rPr>
              <a:t>Ensuring interventions do not cause harm, such as emotional distress or undue pressure.</a:t>
            </a:r>
          </a:p>
        </p:txBody>
      </p:sp>
      <p:pic>
        <p:nvPicPr>
          <p:cNvPr id="5" name="Graphic 4" descr="Handshake">
            <a:extLst>
              <a:ext uri="{FF2B5EF4-FFF2-40B4-BE49-F238E27FC236}">
                <a16:creationId xmlns:a16="http://schemas.microsoft.com/office/drawing/2014/main" id="{49C99B2A-77EB-4DD3-A53B-3EC0D739A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9816" y="1490931"/>
            <a:ext cx="914400" cy="91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3708CB-5088-4529-87ED-A1A870D88F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379" b="13549"/>
          <a:stretch/>
        </p:blipFill>
        <p:spPr>
          <a:xfrm>
            <a:off x="1286256" y="4226012"/>
            <a:ext cx="914400" cy="65902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EC79366-5AA3-47A7-87A1-41A36E202E24}"/>
              </a:ext>
            </a:extLst>
          </p:cNvPr>
          <p:cNvSpPr/>
          <p:nvPr/>
        </p:nvSpPr>
        <p:spPr>
          <a:xfrm>
            <a:off x="2344818" y="4293916"/>
            <a:ext cx="26901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Non-Maleficence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5E2F63-50AA-4236-A778-A2BED857FF3C}"/>
              </a:ext>
            </a:extLst>
          </p:cNvPr>
          <p:cNvSpPr/>
          <p:nvPr/>
        </p:nvSpPr>
        <p:spPr>
          <a:xfrm>
            <a:off x="7851284" y="3025683"/>
            <a:ext cx="4138484" cy="1200329"/>
          </a:xfrm>
          <a:prstGeom prst="rect">
            <a:avLst/>
          </a:prstGeom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Arial Narrow" panose="020B0606020202030204" pitchFamily="34" charset="0"/>
              </a:rPr>
              <a:t>Example</a:t>
            </a:r>
          </a:p>
          <a:p>
            <a:r>
              <a:rPr lang="en-US" sz="2400" dirty="0">
                <a:latin typeface="Arial Narrow" panose="020B0606020202030204" pitchFamily="34" charset="0"/>
              </a:rPr>
              <a:t> Avoiding aggressive tactics that may push clients away.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7D15025-EBAB-4FD5-97AE-CDD8EE528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54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AC7DD9-6F44-4C7D-939A-2CF4D8E67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499616"/>
            <a:ext cx="6858000" cy="53583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79B797-EBC4-4040-8BE1-F81AB9BD2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60574"/>
            <a:ext cx="9813205" cy="82651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/>
              <a:t>Principle of Justice in Tobacco Cessation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F81D2EF-3925-40E2-AF44-B3F6161532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626238"/>
              </p:ext>
            </p:extLst>
          </p:nvPr>
        </p:nvGraphicFramePr>
        <p:xfrm>
          <a:off x="1024128" y="1499616"/>
          <a:ext cx="10653007" cy="3319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0472B-3C93-49D9-8D1F-D9E08C85E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15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9F7F96-76F4-458C-9B6E-E94154176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396" y="1369386"/>
            <a:ext cx="7183966" cy="49971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678F0A-B5BD-4D97-88D7-FDD10DC3E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222522"/>
            <a:ext cx="8881872" cy="83259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Confidentiality and Privacy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D331E-C1D9-4F0E-9F06-45BD2083F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354" y="1507834"/>
            <a:ext cx="7908325" cy="236014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Importance of maintaining patient confidentiality.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Handling sensitive information with care.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Arial Narrow" panose="020B0606020202030204" pitchFamily="34" charset="0"/>
              </a:rPr>
              <a:t>Legal obligations to protect client data.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F2AC7-E7D7-4C6E-9F49-112E50B9B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A4486C-93AD-401F-B0EA-B4F32B101F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98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4137</TotalTime>
  <Words>2013</Words>
  <Application>Microsoft Office PowerPoint</Application>
  <PresentationFormat>Widescreen</PresentationFormat>
  <Paragraphs>305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Arial Narrow</vt:lpstr>
      <vt:lpstr>Calibri</vt:lpstr>
      <vt:lpstr>Wingdings</vt:lpstr>
      <vt:lpstr>Office Theme</vt:lpstr>
      <vt:lpstr>Ethical, Cultural and Psychological Considerations in Tobacco cessation  </vt:lpstr>
      <vt:lpstr>Module Objectives</vt:lpstr>
      <vt:lpstr>Ethical Considerations in Tobacco Cessation</vt:lpstr>
      <vt:lpstr>What are Ethics in Healthcare?</vt:lpstr>
      <vt:lpstr>Key Ethical Principles in Tobacco Cessation </vt:lpstr>
      <vt:lpstr>Respecting Patient Autonomy</vt:lpstr>
      <vt:lpstr>Beneficence and Non-Maleficence</vt:lpstr>
      <vt:lpstr>Principle of Justice in Tobacco Cessation </vt:lpstr>
      <vt:lpstr>Confidentiality and Privacy</vt:lpstr>
      <vt:lpstr>Informed Consent in Tobacco Cessation</vt:lpstr>
      <vt:lpstr>Ethical Dilemmas in Tobacco Cessation</vt:lpstr>
      <vt:lpstr>Ethical Challenges with Harm Reduction</vt:lpstr>
      <vt:lpstr>Addressing Ethical Challenges</vt:lpstr>
      <vt:lpstr>Ethical Marketing of Tobacco cessation products</vt:lpstr>
      <vt:lpstr>Handling relapse with compassion</vt:lpstr>
      <vt:lpstr>Ethical considerations for Vulnerable Populations</vt:lpstr>
      <vt:lpstr>Case Study</vt:lpstr>
      <vt:lpstr>Best practices for Ethical Tobacco Cessation</vt:lpstr>
      <vt:lpstr>KEY TAKE AWAYS </vt:lpstr>
      <vt:lpstr>Cultural and Socioeconomic factors in Tobacco use</vt:lpstr>
      <vt:lpstr>Cultural Sensitivity in Tobacco Cessation</vt:lpstr>
      <vt:lpstr>Cultural factors in Tobacco use</vt:lpstr>
      <vt:lpstr>Examples of cultural norms and beliefs related to tobacco use in Malawi</vt:lpstr>
      <vt:lpstr>PowerPoint Presentation</vt:lpstr>
      <vt:lpstr>Impact on Tobacco control</vt:lpstr>
      <vt:lpstr>Socioeconomic factors in Tobacco use</vt:lpstr>
      <vt:lpstr>Examples of how Social-economic status can influence tobacco use</vt:lpstr>
      <vt:lpstr>Impact on Tobacco control</vt:lpstr>
      <vt:lpstr>Intersection of cultural and socioeconomic factors</vt:lpstr>
      <vt:lpstr>Examples of intersection between cultural and socioeconomic factors </vt:lpstr>
      <vt:lpstr>Implementing effective interventions</vt:lpstr>
      <vt:lpstr>Role of frontline healthcare workers in Malawi</vt:lpstr>
      <vt:lpstr>Role of frontline healthcare workers in Malawi cont.</vt:lpstr>
      <vt:lpstr>Post-Module quiz questions</vt:lpstr>
      <vt:lpstr>Post-Module quiz questions</vt:lpstr>
      <vt:lpstr>Post-Module quiz 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Blessings CG</dc:creator>
  <cp:lastModifiedBy>Alexander Mboma</cp:lastModifiedBy>
  <cp:revision>56</cp:revision>
  <dcterms:created xsi:type="dcterms:W3CDTF">2025-11-01T18:23:08Z</dcterms:created>
  <dcterms:modified xsi:type="dcterms:W3CDTF">2026-02-18T13:59:30Z</dcterms:modified>
</cp:coreProperties>
</file>